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8"/>
  </p:notesMasterIdLst>
  <p:sldIdLst>
    <p:sldId id="256" r:id="rId2"/>
    <p:sldId id="350" r:id="rId3"/>
    <p:sldId id="348" r:id="rId4"/>
    <p:sldId id="343" r:id="rId5"/>
    <p:sldId id="344" r:id="rId6"/>
    <p:sldId id="346" r:id="rId7"/>
    <p:sldId id="347" r:id="rId8"/>
    <p:sldId id="351" r:id="rId9"/>
    <p:sldId id="355" r:id="rId10"/>
    <p:sldId id="352" r:id="rId11"/>
    <p:sldId id="349" r:id="rId12"/>
    <p:sldId id="353" r:id="rId13"/>
    <p:sldId id="354" r:id="rId14"/>
    <p:sldId id="432" r:id="rId15"/>
    <p:sldId id="433" r:id="rId16"/>
    <p:sldId id="434" r:id="rId17"/>
    <p:sldId id="435" r:id="rId18"/>
    <p:sldId id="436" r:id="rId19"/>
    <p:sldId id="437" r:id="rId20"/>
    <p:sldId id="438" r:id="rId21"/>
    <p:sldId id="439" r:id="rId22"/>
    <p:sldId id="440" r:id="rId23"/>
    <p:sldId id="365" r:id="rId24"/>
    <p:sldId id="366" r:id="rId25"/>
    <p:sldId id="364" r:id="rId26"/>
    <p:sldId id="441" r:id="rId27"/>
    <p:sldId id="443" r:id="rId28"/>
    <p:sldId id="442" r:id="rId29"/>
    <p:sldId id="367" r:id="rId30"/>
    <p:sldId id="356" r:id="rId31"/>
    <p:sldId id="357" r:id="rId32"/>
    <p:sldId id="447" r:id="rId33"/>
    <p:sldId id="448" r:id="rId34"/>
    <p:sldId id="358" r:id="rId35"/>
    <p:sldId id="368" r:id="rId36"/>
    <p:sldId id="363" r:id="rId37"/>
    <p:sldId id="362" r:id="rId38"/>
    <p:sldId id="361" r:id="rId39"/>
    <p:sldId id="360" r:id="rId40"/>
    <p:sldId id="359" r:id="rId41"/>
    <p:sldId id="428" r:id="rId42"/>
    <p:sldId id="427" r:id="rId43"/>
    <p:sldId id="429" r:id="rId44"/>
    <p:sldId id="431" r:id="rId45"/>
    <p:sldId id="430" r:id="rId46"/>
    <p:sldId id="329" r:id="rId47"/>
    <p:sldId id="387" r:id="rId48"/>
    <p:sldId id="369" r:id="rId49"/>
    <p:sldId id="389" r:id="rId50"/>
    <p:sldId id="388" r:id="rId51"/>
    <p:sldId id="405" r:id="rId52"/>
    <p:sldId id="406" r:id="rId53"/>
    <p:sldId id="407" r:id="rId54"/>
    <p:sldId id="412" r:id="rId55"/>
    <p:sldId id="413" r:id="rId56"/>
    <p:sldId id="414" r:id="rId57"/>
    <p:sldId id="445" r:id="rId58"/>
    <p:sldId id="455" r:id="rId59"/>
    <p:sldId id="444" r:id="rId60"/>
    <p:sldId id="446" r:id="rId61"/>
    <p:sldId id="408" r:id="rId62"/>
    <p:sldId id="409" r:id="rId63"/>
    <p:sldId id="410" r:id="rId64"/>
    <p:sldId id="411" r:id="rId65"/>
    <p:sldId id="397" r:id="rId66"/>
    <p:sldId id="401" r:id="rId67"/>
    <p:sldId id="398" r:id="rId68"/>
    <p:sldId id="456" r:id="rId69"/>
    <p:sldId id="400" r:id="rId70"/>
    <p:sldId id="415" r:id="rId71"/>
    <p:sldId id="390" r:id="rId72"/>
    <p:sldId id="391" r:id="rId73"/>
    <p:sldId id="392" r:id="rId74"/>
    <p:sldId id="403" r:id="rId75"/>
    <p:sldId id="402" r:id="rId76"/>
    <p:sldId id="393" r:id="rId77"/>
    <p:sldId id="404" r:id="rId78"/>
    <p:sldId id="394" r:id="rId79"/>
    <p:sldId id="395" r:id="rId80"/>
    <p:sldId id="426" r:id="rId81"/>
    <p:sldId id="417" r:id="rId82"/>
    <p:sldId id="418" r:id="rId83"/>
    <p:sldId id="416" r:id="rId84"/>
    <p:sldId id="419" r:id="rId85"/>
    <p:sldId id="420" r:id="rId86"/>
    <p:sldId id="421" r:id="rId87"/>
    <p:sldId id="423" r:id="rId88"/>
    <p:sldId id="422" r:id="rId89"/>
    <p:sldId id="424" r:id="rId90"/>
    <p:sldId id="454" r:id="rId91"/>
    <p:sldId id="425" r:id="rId92"/>
    <p:sldId id="449" r:id="rId93"/>
    <p:sldId id="452" r:id="rId94"/>
    <p:sldId id="451" r:id="rId95"/>
    <p:sldId id="450" r:id="rId96"/>
    <p:sldId id="453" r:id="rId9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2A080B0-D4C6-4D3B-B44E-C0D81B7F8759}">
          <p14:sldIdLst>
            <p14:sldId id="256"/>
            <p14:sldId id="350"/>
            <p14:sldId id="348"/>
            <p14:sldId id="343"/>
            <p14:sldId id="344"/>
            <p14:sldId id="346"/>
            <p14:sldId id="347"/>
            <p14:sldId id="351"/>
            <p14:sldId id="355"/>
            <p14:sldId id="352"/>
            <p14:sldId id="349"/>
            <p14:sldId id="353"/>
            <p14:sldId id="354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365"/>
            <p14:sldId id="366"/>
            <p14:sldId id="364"/>
            <p14:sldId id="441"/>
            <p14:sldId id="443"/>
            <p14:sldId id="442"/>
            <p14:sldId id="367"/>
            <p14:sldId id="356"/>
            <p14:sldId id="357"/>
            <p14:sldId id="447"/>
            <p14:sldId id="448"/>
            <p14:sldId id="358"/>
            <p14:sldId id="368"/>
            <p14:sldId id="363"/>
            <p14:sldId id="362"/>
            <p14:sldId id="361"/>
            <p14:sldId id="360"/>
            <p14:sldId id="359"/>
            <p14:sldId id="428"/>
            <p14:sldId id="427"/>
            <p14:sldId id="429"/>
            <p14:sldId id="431"/>
            <p14:sldId id="430"/>
            <p14:sldId id="329"/>
            <p14:sldId id="387"/>
            <p14:sldId id="369"/>
            <p14:sldId id="389"/>
            <p14:sldId id="388"/>
            <p14:sldId id="405"/>
            <p14:sldId id="406"/>
            <p14:sldId id="407"/>
            <p14:sldId id="412"/>
            <p14:sldId id="413"/>
            <p14:sldId id="414"/>
            <p14:sldId id="445"/>
            <p14:sldId id="455"/>
            <p14:sldId id="444"/>
            <p14:sldId id="446"/>
            <p14:sldId id="408"/>
            <p14:sldId id="409"/>
            <p14:sldId id="410"/>
            <p14:sldId id="411"/>
            <p14:sldId id="397"/>
            <p14:sldId id="401"/>
            <p14:sldId id="398"/>
            <p14:sldId id="456"/>
            <p14:sldId id="400"/>
            <p14:sldId id="415"/>
            <p14:sldId id="390"/>
            <p14:sldId id="391"/>
            <p14:sldId id="392"/>
            <p14:sldId id="403"/>
            <p14:sldId id="402"/>
            <p14:sldId id="393"/>
            <p14:sldId id="404"/>
            <p14:sldId id="394"/>
            <p14:sldId id="395"/>
            <p14:sldId id="426"/>
            <p14:sldId id="417"/>
            <p14:sldId id="418"/>
            <p14:sldId id="416"/>
            <p14:sldId id="419"/>
            <p14:sldId id="420"/>
            <p14:sldId id="421"/>
            <p14:sldId id="423"/>
            <p14:sldId id="422"/>
            <p14:sldId id="424"/>
            <p14:sldId id="454"/>
            <p14:sldId id="425"/>
            <p14:sldId id="449"/>
            <p14:sldId id="452"/>
            <p14:sldId id="451"/>
            <p14:sldId id="450"/>
            <p14:sldId id="45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5120" autoAdjust="0"/>
  </p:normalViewPr>
  <p:slideViewPr>
    <p:cSldViewPr snapToGrid="0">
      <p:cViewPr varScale="1">
        <p:scale>
          <a:sx n="82" d="100"/>
          <a:sy n="82" d="100"/>
        </p:scale>
        <p:origin x="679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media/image1.jpeg>
</file>

<file path=ppt/media/image10.wmf>
</file>

<file path=ppt/media/image11.png>
</file>

<file path=ppt/media/image12.wmf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jpe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40.wmf>
</file>

<file path=ppt/media/image41.wm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B8B274-908B-43C1-B9FD-20ED83A8E8A0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EC19FA-5B50-4CA5-A181-F2E98A951FF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8070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EC19FA-5B50-4CA5-A181-F2E98A951FFB}" type="slidenum">
              <a:rPr lang="fr-FR" smtClean="0"/>
              <a:t>65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8852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C26D0-9FBC-5182-B120-692E1800F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0C193-9E42-B7D8-6BCF-899C3EBC11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77E0A-6936-8B8A-6FBA-86C1736DE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3CD48-99F0-5BAF-3B58-3BE36FA02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DF668-0EF8-1D71-2AA1-C0DC79D71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184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3CE56-1830-61AB-AB57-8D947E60E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C7024A-C299-39A9-A7C7-7108AE969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007E8-97FC-D7D0-572E-B41738D59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EF154-36EE-D6D5-244D-02FD92BA2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3C31D-975E-1D04-F089-3277A64CA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158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A009EE-A774-F552-58B5-A6D46650DE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180C70-9684-4868-FCF1-2056BD3F9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66885-6DAF-ADE8-6CFD-C71817035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FE7C8-2BD8-D17A-5827-C2D59C14A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0E2C4-68C3-0CA0-3FEC-670BF6412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5532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83C8F-BB33-741A-E95C-4C56D15E0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CD8EA-4628-9C8F-21FE-C22BD16B6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28517-9830-7F53-6BFE-1FC60741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6781E-4E9A-A5AF-814C-321657FA5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808FE-A7D8-6DB5-B17B-AD9007160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0969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8C9B0-99D9-18A1-2927-1F91F6D21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EA51-7581-EB40-FF2E-02E0F30D2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8A3E8-FE97-AFCF-8A69-BE62B03F4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30A2E-AAA2-E69C-2272-5CC74DB4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94142-5687-6C4A-EE3B-09E92EB42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6720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99B92-380D-B328-E699-633C308C5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EB8B5-D740-1DF7-E7D8-4A687B8220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D1A457-C018-D452-5085-AF96E72DD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7AA91-185A-F4B3-EF66-36721B301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323AE-E610-C6C0-6488-00D72E986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7B3740-1A7B-0EE6-7AEA-0BB5F6CA7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9655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A818E-EE60-131D-073F-A20A07F2D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434FE-5205-3379-0648-CA30EC8B9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82369C-4BBF-F49C-CE79-B7E34C8741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892E91-9F5E-67FD-4240-4853148A0D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F2C97F-217B-4CD7-8C52-4467304D03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D9B11F-9B03-3886-A826-323AA037E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72F489-FCBF-5802-A3F9-B7E239959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494780-769A-2366-13F3-30A768C8C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97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5AA49-E6BA-3C87-31AD-3CCE910D2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8AB782-44D6-6D4E-C126-F8FB9DA0E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2DF901-2C65-21DE-C3D5-A22F97F99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5C3661-72C1-48E1-B1A7-323A13B88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7990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56F4E5-2D7E-91DE-18F7-AE9FD8877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2F2251-1915-3A01-D7B8-B1B8A763F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29659-FC74-1BC1-AE19-8D2098383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7239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AF5AD-F338-CC9E-89EF-E2859E70F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F8F72-0D5B-843C-38F0-D9A73B4E2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3B7B5F-E2C2-5C29-4983-126D961D5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99246-A31B-3F60-8145-D2FD3323C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7ED7BF-3260-DE31-2099-1A61C0750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7E78F-3A32-AF1D-3286-21708F24A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9839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D0623-B41E-8B6F-B0DB-A5C46CDD9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090873-AC16-A04A-2100-61E748C243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D3BF82-3DC5-EED6-FAC9-C869187004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EF5CB-4959-4E67-F208-E00A89CD6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B85217-59EA-D465-6A02-E94B7D945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E8917F-A962-D1F9-AF3A-B7D91268C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8340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10412-1C30-FA53-BE72-28CECF1EA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577798-BF3C-034C-46D9-607BD2E58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20FE7-EFC5-A64A-1372-9DA21246AE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4250D-1BE9-4414-B1F5-FE38932B562F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89A08-DB14-D94B-D693-26CB6B9F2B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8A632-D5B1-7642-EAFA-C518BE3E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404FD-EA9D-4260-88D2-85952E51D1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5730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.bin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image" Target="../media/image12.w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9.png"/><Relationship Id="rId4" Type="http://schemas.openxmlformats.org/officeDocument/2006/relationships/image" Target="../media/image15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6.png"/><Relationship Id="rId4" Type="http://schemas.openxmlformats.org/officeDocument/2006/relationships/image" Target="../media/image5.png"/><Relationship Id="rId9" Type="http://schemas.openxmlformats.org/officeDocument/2006/relationships/image" Target="../media/image2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20.png"/><Relationship Id="rId18" Type="http://schemas.openxmlformats.org/officeDocument/2006/relationships/image" Target="../media/image26.png"/><Relationship Id="rId3" Type="http://schemas.openxmlformats.org/officeDocument/2006/relationships/image" Target="../media/image31.png"/><Relationship Id="rId21" Type="http://schemas.openxmlformats.org/officeDocument/2006/relationships/image" Target="../media/image24.png"/><Relationship Id="rId7" Type="http://schemas.openxmlformats.org/officeDocument/2006/relationships/image" Target="../media/image35.jpeg"/><Relationship Id="rId12" Type="http://schemas.openxmlformats.org/officeDocument/2006/relationships/image" Target="../media/image16.png"/><Relationship Id="rId17" Type="http://schemas.openxmlformats.org/officeDocument/2006/relationships/image" Target="../media/image22.png"/><Relationship Id="rId2" Type="http://schemas.openxmlformats.org/officeDocument/2006/relationships/image" Target="../media/image18.png"/><Relationship Id="rId16" Type="http://schemas.openxmlformats.org/officeDocument/2006/relationships/image" Target="../media/image19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image" Target="../media/image5.png"/><Relationship Id="rId5" Type="http://schemas.openxmlformats.org/officeDocument/2006/relationships/image" Target="../media/image33.jpeg"/><Relationship Id="rId15" Type="http://schemas.openxmlformats.org/officeDocument/2006/relationships/image" Target="../media/image39.png"/><Relationship Id="rId10" Type="http://schemas.openxmlformats.org/officeDocument/2006/relationships/image" Target="../media/image38.png"/><Relationship Id="rId19" Type="http://schemas.openxmlformats.org/officeDocument/2006/relationships/image" Target="../media/image27.jpeg"/><Relationship Id="rId4" Type="http://schemas.openxmlformats.org/officeDocument/2006/relationships/image" Target="../media/image32.jpeg"/><Relationship Id="rId9" Type="http://schemas.openxmlformats.org/officeDocument/2006/relationships/image" Target="../media/image37.png"/><Relationship Id="rId14" Type="http://schemas.openxmlformats.org/officeDocument/2006/relationships/image" Target="../media/image30.png"/><Relationship Id="rId22" Type="http://schemas.openxmlformats.org/officeDocument/2006/relationships/image" Target="../media/image25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13" Type="http://schemas.openxmlformats.org/officeDocument/2006/relationships/oleObject" Target="../embeddings/oleObject12.bin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12" Type="http://schemas.openxmlformats.org/officeDocument/2006/relationships/oleObject" Target="../embeddings/oleObject11.bin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wmf"/><Relationship Id="rId11" Type="http://schemas.openxmlformats.org/officeDocument/2006/relationships/image" Target="../media/image41.wmf"/><Relationship Id="rId5" Type="http://schemas.openxmlformats.org/officeDocument/2006/relationships/oleObject" Target="../embeddings/oleObject6.bin"/><Relationship Id="rId10" Type="http://schemas.openxmlformats.org/officeDocument/2006/relationships/oleObject" Target="../embeddings/oleObject10.bin"/><Relationship Id="rId4" Type="http://schemas.openxmlformats.org/officeDocument/2006/relationships/image" Target="../media/image40.wmf"/><Relationship Id="rId9" Type="http://schemas.openxmlformats.org/officeDocument/2006/relationships/oleObject" Target="../embeddings/oleObject9.bin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3" Type="http://schemas.openxmlformats.org/officeDocument/2006/relationships/image" Target="../media/image11.png"/><Relationship Id="rId7" Type="http://schemas.openxmlformats.org/officeDocument/2006/relationships/image" Target="../media/image12.w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40.wmf"/><Relationship Id="rId4" Type="http://schemas.openxmlformats.org/officeDocument/2006/relationships/oleObject" Target="../embeddings/oleObject5.bin"/><Relationship Id="rId9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image" Target="../media/image40.wmf"/><Relationship Id="rId7" Type="http://schemas.openxmlformats.org/officeDocument/2006/relationships/oleObject" Target="../embeddings/oleObject8.bin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12.wmf"/><Relationship Id="rId4" Type="http://schemas.openxmlformats.org/officeDocument/2006/relationships/oleObject" Target="../embeddings/oleObject6.bin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1.jpeg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40.wmf"/><Relationship Id="rId9" Type="http://schemas.openxmlformats.org/officeDocument/2006/relationships/image" Target="../media/image3.jpeg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40.wmf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image" Target="../media/image40.wmf"/><Relationship Id="rId7" Type="http://schemas.openxmlformats.org/officeDocument/2006/relationships/oleObject" Target="../embeddings/oleObject8.bin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12.wmf"/><Relationship Id="rId10" Type="http://schemas.openxmlformats.org/officeDocument/2006/relationships/image" Target="../media/image50.jpeg"/><Relationship Id="rId4" Type="http://schemas.openxmlformats.org/officeDocument/2006/relationships/oleObject" Target="../embeddings/oleObject6.bin"/><Relationship Id="rId9" Type="http://schemas.openxmlformats.org/officeDocument/2006/relationships/image" Target="../media/image8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wmf"/><Relationship Id="rId4" Type="http://schemas.openxmlformats.org/officeDocument/2006/relationships/oleObject" Target="../embeddings/oleObject6.bin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40.w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8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1.wmf"/><Relationship Id="rId4" Type="http://schemas.openxmlformats.org/officeDocument/2006/relationships/oleObject" Target="../embeddings/oleObject10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56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20.png"/><Relationship Id="rId18" Type="http://schemas.openxmlformats.org/officeDocument/2006/relationships/image" Target="../media/image26.png"/><Relationship Id="rId3" Type="http://schemas.openxmlformats.org/officeDocument/2006/relationships/image" Target="../media/image31.png"/><Relationship Id="rId21" Type="http://schemas.openxmlformats.org/officeDocument/2006/relationships/image" Target="../media/image24.png"/><Relationship Id="rId7" Type="http://schemas.openxmlformats.org/officeDocument/2006/relationships/image" Target="../media/image35.jpeg"/><Relationship Id="rId12" Type="http://schemas.openxmlformats.org/officeDocument/2006/relationships/image" Target="../media/image16.png"/><Relationship Id="rId17" Type="http://schemas.openxmlformats.org/officeDocument/2006/relationships/image" Target="../media/image22.png"/><Relationship Id="rId2" Type="http://schemas.openxmlformats.org/officeDocument/2006/relationships/image" Target="../media/image18.png"/><Relationship Id="rId16" Type="http://schemas.openxmlformats.org/officeDocument/2006/relationships/image" Target="../media/image19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image" Target="../media/image5.png"/><Relationship Id="rId5" Type="http://schemas.openxmlformats.org/officeDocument/2006/relationships/image" Target="../media/image33.jpeg"/><Relationship Id="rId15" Type="http://schemas.openxmlformats.org/officeDocument/2006/relationships/image" Target="../media/image39.png"/><Relationship Id="rId10" Type="http://schemas.openxmlformats.org/officeDocument/2006/relationships/image" Target="../media/image38.png"/><Relationship Id="rId19" Type="http://schemas.openxmlformats.org/officeDocument/2006/relationships/image" Target="../media/image27.jpeg"/><Relationship Id="rId4" Type="http://schemas.openxmlformats.org/officeDocument/2006/relationships/image" Target="../media/image32.jpeg"/><Relationship Id="rId9" Type="http://schemas.openxmlformats.org/officeDocument/2006/relationships/image" Target="../media/image37.png"/><Relationship Id="rId14" Type="http://schemas.openxmlformats.org/officeDocument/2006/relationships/image" Target="../media/image30.png"/><Relationship Id="rId22" Type="http://schemas.openxmlformats.org/officeDocument/2006/relationships/image" Target="../media/image25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E86F0-40D3-ABFD-1BD5-70A515F3FD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267645"/>
          </a:xfrm>
        </p:spPr>
        <p:txBody>
          <a:bodyPr>
            <a:normAutofit/>
          </a:bodyPr>
          <a:lstStyle/>
          <a:p>
            <a:r>
              <a:rPr lang="fr-FR" dirty="0" err="1"/>
              <a:t>BigData</a:t>
            </a:r>
            <a:r>
              <a:rPr lang="fr-FR" dirty="0"/>
              <a:t> – Spark – </a:t>
            </a:r>
            <a:r>
              <a:rPr lang="fr-FR" dirty="0" err="1"/>
              <a:t>Processing</a:t>
            </a:r>
            <a:br>
              <a:rPr lang="fr-FR" dirty="0"/>
            </a:br>
            <a:br>
              <a:rPr lang="fr-FR" dirty="0"/>
            </a:br>
            <a:r>
              <a:rPr lang="fr-FR" dirty="0" err="1"/>
              <a:t>discover</a:t>
            </a:r>
            <a:r>
              <a:rPr lang="fr-FR" dirty="0"/>
              <a:t> Spark </a:t>
            </a:r>
            <a:r>
              <a:rPr lang="fr-FR" dirty="0" err="1"/>
              <a:t>Core</a:t>
            </a:r>
            <a:r>
              <a:rPr lang="fr-FR" dirty="0"/>
              <a:t> &amp; </a:t>
            </a:r>
            <a:r>
              <a:rPr lang="fr-FR" dirty="0" err="1"/>
              <a:t>Sql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382EE3-91B9-2C11-7CD1-D20ACDA9F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2978" y="5699464"/>
            <a:ext cx="9144000" cy="823404"/>
          </a:xfrm>
        </p:spPr>
        <p:txBody>
          <a:bodyPr/>
          <a:lstStyle/>
          <a:p>
            <a:r>
              <a:rPr lang="fr-FR" dirty="0"/>
              <a:t>Arnaud </a:t>
            </a:r>
            <a:r>
              <a:rPr lang="fr-FR" dirty="0" err="1"/>
              <a:t>Nauwynck</a:t>
            </a:r>
            <a:r>
              <a:rPr lang="fr-FR" dirty="0"/>
              <a:t> – </a:t>
            </a:r>
            <a:r>
              <a:rPr lang="fr-FR" dirty="0" err="1"/>
              <a:t>Nov</a:t>
            </a:r>
            <a:r>
              <a:rPr lang="fr-FR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51541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2864-CFC9-91DE-293F-6AAA83FB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RAW to LAKE – </a:t>
            </a:r>
            <a:r>
              <a:rPr lang="fr-FR" dirty="0" err="1"/>
              <a:t>Step</a:t>
            </a:r>
            <a:r>
              <a:rPr lang="fr-FR" dirty="0"/>
              <a:t> 1/4: </a:t>
            </a:r>
            <a:r>
              <a:rPr lang="fr-FR" dirty="0" err="1"/>
              <a:t>read</a:t>
            </a:r>
            <a:r>
              <a:rPr lang="fr-FR" dirty="0"/>
              <a:t> to </a:t>
            </a:r>
            <a:r>
              <a:rPr lang="fr-FR" dirty="0" err="1"/>
              <a:t>Dataset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8C131D-F217-15A0-FE66-8679E71CD350}"/>
              </a:ext>
            </a:extLst>
          </p:cNvPr>
          <p:cNvSpPr txBox="1"/>
          <p:nvPr/>
        </p:nvSpPr>
        <p:spPr>
          <a:xfrm>
            <a:off x="2567763" y="1759689"/>
            <a:ext cx="830547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&lt;Row&gt;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ds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spark.read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.format(« csv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.option(«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schema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 », « col1 type1, …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colN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typeN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load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(« hdfs://raw/team/domain/table/date=2022-10-12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15BBC395-63DF-DA05-5245-AB3AD13FB9CA}"/>
              </a:ext>
            </a:extLst>
          </p:cNvPr>
          <p:cNvSpPr/>
          <p:nvPr/>
        </p:nvSpPr>
        <p:spPr>
          <a:xfrm>
            <a:off x="1730439" y="1871330"/>
            <a:ext cx="372140" cy="1325563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F5E7D0-4590-DE5E-2878-1E0FB3704935}"/>
              </a:ext>
            </a:extLst>
          </p:cNvPr>
          <p:cNvSpPr txBox="1"/>
          <p:nvPr/>
        </p:nvSpPr>
        <p:spPr>
          <a:xfrm>
            <a:off x="311492" y="2376027"/>
            <a:ext cx="667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read</a:t>
            </a:r>
            <a:endParaRPr lang="fr-FR" b="1" dirty="0"/>
          </a:p>
        </p:txBody>
      </p:sp>
      <p:sp>
        <p:nvSpPr>
          <p:cNvPr id="3" name="Rectangle: Folded Corner 2">
            <a:extLst>
              <a:ext uri="{FF2B5EF4-FFF2-40B4-BE49-F238E27FC236}">
                <a16:creationId xmlns:a16="http://schemas.microsoft.com/office/drawing/2014/main" id="{515B365B-50E6-33FB-DAAA-9252E4A93588}"/>
              </a:ext>
            </a:extLst>
          </p:cNvPr>
          <p:cNvSpPr/>
          <p:nvPr/>
        </p:nvSpPr>
        <p:spPr>
          <a:xfrm>
            <a:off x="2849732" y="4705165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: Folded Corner 7">
            <a:extLst>
              <a:ext uri="{FF2B5EF4-FFF2-40B4-BE49-F238E27FC236}">
                <a16:creationId xmlns:a16="http://schemas.microsoft.com/office/drawing/2014/main" id="{0008B053-2AA5-5091-41D2-C32FE0BE94BD}"/>
              </a:ext>
            </a:extLst>
          </p:cNvPr>
          <p:cNvSpPr/>
          <p:nvPr/>
        </p:nvSpPr>
        <p:spPr>
          <a:xfrm>
            <a:off x="3002132" y="4857565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: Folded Corner 11">
            <a:extLst>
              <a:ext uri="{FF2B5EF4-FFF2-40B4-BE49-F238E27FC236}">
                <a16:creationId xmlns:a16="http://schemas.microsoft.com/office/drawing/2014/main" id="{D5A8973A-D2FB-FB1E-FC32-9EC3A1574B84}"/>
              </a:ext>
            </a:extLst>
          </p:cNvPr>
          <p:cNvSpPr/>
          <p:nvPr/>
        </p:nvSpPr>
        <p:spPr>
          <a:xfrm>
            <a:off x="3154532" y="5009965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40C767-02EA-759C-C27B-C422C0A1BB26}"/>
              </a:ext>
            </a:extLst>
          </p:cNvPr>
          <p:cNvSpPr txBox="1"/>
          <p:nvPr/>
        </p:nvSpPr>
        <p:spPr>
          <a:xfrm>
            <a:off x="631001" y="5683849"/>
            <a:ext cx="40620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Input = Files </a:t>
            </a:r>
            <a:br>
              <a:rPr lang="fr-FR" sz="2400" dirty="0"/>
            </a:br>
            <a:r>
              <a:rPr lang="fr-FR" sz="2400" dirty="0"/>
              <a:t>           (</a:t>
            </a:r>
            <a:r>
              <a:rPr lang="fr-FR" sz="2400" dirty="0" err="1"/>
              <a:t>scanned</a:t>
            </a:r>
            <a:r>
              <a:rPr lang="fr-FR" sz="2400" dirty="0"/>
              <a:t> </a:t>
            </a:r>
            <a:r>
              <a:rPr lang="fr-FR" sz="2400" dirty="0" err="1"/>
              <a:t>from</a:t>
            </a:r>
            <a:r>
              <a:rPr lang="fr-FR" sz="2400" dirty="0"/>
              <a:t> Directory)</a:t>
            </a:r>
          </a:p>
          <a:p>
            <a:r>
              <a:rPr lang="fr-FR" sz="2400" dirty="0"/>
              <a:t>Distributed Read </a:t>
            </a:r>
            <a:r>
              <a:rPr lang="fr-FR" sz="2400" dirty="0" err="1"/>
              <a:t>from</a:t>
            </a:r>
            <a:r>
              <a:rPr lang="fr-FR" sz="2400" dirty="0"/>
              <a:t> Storage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89976FE-F84C-C467-1366-8007C08965F0}"/>
              </a:ext>
            </a:extLst>
          </p:cNvPr>
          <p:cNvSpPr/>
          <p:nvPr/>
        </p:nvSpPr>
        <p:spPr>
          <a:xfrm rot="20633383">
            <a:off x="4320213" y="4558215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9BDD290-5583-0F4D-A123-25B94C3EB816}"/>
              </a:ext>
            </a:extLst>
          </p:cNvPr>
          <p:cNvSpPr/>
          <p:nvPr/>
        </p:nvSpPr>
        <p:spPr>
          <a:xfrm>
            <a:off x="4423786" y="4937618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C9EB47FA-DC3B-8E87-82D7-7A8E676158BD}"/>
              </a:ext>
            </a:extLst>
          </p:cNvPr>
          <p:cNvSpPr/>
          <p:nvPr/>
        </p:nvSpPr>
        <p:spPr>
          <a:xfrm rot="1413933">
            <a:off x="4334368" y="5402215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51C4CAB-783D-50E8-CC21-012666162F99}"/>
              </a:ext>
            </a:extLst>
          </p:cNvPr>
          <p:cNvSpPr/>
          <p:nvPr/>
        </p:nvSpPr>
        <p:spPr>
          <a:xfrm>
            <a:off x="6284265" y="3940155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01BEDF4-7C02-30EC-DF88-DF249B032B53}"/>
              </a:ext>
            </a:extLst>
          </p:cNvPr>
          <p:cNvSpPr/>
          <p:nvPr/>
        </p:nvSpPr>
        <p:spPr>
          <a:xfrm>
            <a:off x="6271807" y="4839739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7C98716-C754-1F99-5163-B8715A730124}"/>
              </a:ext>
            </a:extLst>
          </p:cNvPr>
          <p:cNvSpPr/>
          <p:nvPr/>
        </p:nvSpPr>
        <p:spPr>
          <a:xfrm>
            <a:off x="6284265" y="5690586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92A14E-104C-09C7-B863-509DE534DC63}"/>
              </a:ext>
            </a:extLst>
          </p:cNvPr>
          <p:cNvSpPr/>
          <p:nvPr/>
        </p:nvSpPr>
        <p:spPr>
          <a:xfrm>
            <a:off x="6745904" y="4128400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7863585-C646-EC83-EB63-9CA7A1B5E138}"/>
              </a:ext>
            </a:extLst>
          </p:cNvPr>
          <p:cNvSpPr/>
          <p:nvPr/>
        </p:nvSpPr>
        <p:spPr>
          <a:xfrm>
            <a:off x="6744285" y="5004006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239C564-39F2-A04A-1573-F9EEFEFC9A71}"/>
              </a:ext>
            </a:extLst>
          </p:cNvPr>
          <p:cNvSpPr/>
          <p:nvPr/>
        </p:nvSpPr>
        <p:spPr>
          <a:xfrm>
            <a:off x="6908096" y="5794549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5F8600B-E936-AB31-99E3-A6C8EE0BEB5F}"/>
              </a:ext>
            </a:extLst>
          </p:cNvPr>
          <p:cNvSpPr/>
          <p:nvPr/>
        </p:nvSpPr>
        <p:spPr>
          <a:xfrm>
            <a:off x="7216763" y="5157895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30DCCD-BDB4-C6F0-B2BA-AE62D37E5A07}"/>
              </a:ext>
            </a:extLst>
          </p:cNvPr>
          <p:cNvSpPr/>
          <p:nvPr/>
        </p:nvSpPr>
        <p:spPr>
          <a:xfrm>
            <a:off x="7209692" y="4326934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D034AF-D78E-C0F3-DCAC-012830FF5F34}"/>
              </a:ext>
            </a:extLst>
          </p:cNvPr>
          <p:cNvSpPr txBox="1"/>
          <p:nvPr/>
        </p:nvSpPr>
        <p:spPr>
          <a:xfrm>
            <a:off x="8074429" y="5980862"/>
            <a:ext cx="40744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Result</a:t>
            </a:r>
            <a:r>
              <a:rPr lang="fr-FR" sz="2400" dirty="0"/>
              <a:t> =  </a:t>
            </a:r>
            <a:br>
              <a:rPr lang="fr-FR" sz="2400" dirty="0"/>
            </a:br>
            <a:r>
              <a:rPr lang="fr-FR" sz="2400" dirty="0"/>
              <a:t>     Distributed Parts in-memory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A3112FB-14BA-A501-F3A3-CCC47583F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9775" y="3920282"/>
            <a:ext cx="521904" cy="81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>
            <a:extLst>
              <a:ext uri="{FF2B5EF4-FFF2-40B4-BE49-F238E27FC236}">
                <a16:creationId xmlns:a16="http://schemas.microsoft.com/office/drawing/2014/main" id="{42215753-3CCC-AC47-E9CC-122C50CCE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162" y="4804627"/>
            <a:ext cx="521904" cy="81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>
            <a:extLst>
              <a:ext uri="{FF2B5EF4-FFF2-40B4-BE49-F238E27FC236}">
                <a16:creationId xmlns:a16="http://schemas.microsoft.com/office/drawing/2014/main" id="{FCB11680-5CC0-C87F-2648-35F58413F9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162" y="5657001"/>
            <a:ext cx="521904" cy="81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DFS Storage Efficiency Using Tiered Storage">
            <a:extLst>
              <a:ext uri="{FF2B5EF4-FFF2-40B4-BE49-F238E27FC236}">
                <a16:creationId xmlns:a16="http://schemas.microsoft.com/office/drawing/2014/main" id="{EFC5A8BC-4B99-E891-B530-924BB3DA5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87" y="4364358"/>
            <a:ext cx="2313456" cy="1279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266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480B5-519F-9291-6D05-8121B77B9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RAW to LAKE – </a:t>
            </a:r>
            <a:r>
              <a:rPr lang="fr-FR" dirty="0" err="1"/>
              <a:t>Step</a:t>
            </a:r>
            <a:r>
              <a:rPr lang="fr-FR" dirty="0"/>
              <a:t> 2/4 : </a:t>
            </a:r>
            <a:r>
              <a:rPr lang="fr-FR" dirty="0" err="1"/>
              <a:t>Transform</a:t>
            </a:r>
            <a:r>
              <a:rPr lang="fr-FR" dirty="0"/>
              <a:t> </a:t>
            </a:r>
            <a:r>
              <a:rPr lang="fr-FR" dirty="0" err="1"/>
              <a:t>Dataset</a:t>
            </a:r>
            <a:endParaRPr lang="fr-FR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244D7-F3D9-3FBD-2D0E-33433C5D59C2}"/>
              </a:ext>
            </a:extLst>
          </p:cNvPr>
          <p:cNvSpPr/>
          <p:nvPr/>
        </p:nvSpPr>
        <p:spPr>
          <a:xfrm>
            <a:off x="3944106" y="3286740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69E49D8-8A76-1131-8A9C-590EF7F26ADA}"/>
              </a:ext>
            </a:extLst>
          </p:cNvPr>
          <p:cNvSpPr/>
          <p:nvPr/>
        </p:nvSpPr>
        <p:spPr>
          <a:xfrm>
            <a:off x="3944105" y="4046744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557606F-1578-4A48-0215-B9B4BD4FBC4E}"/>
              </a:ext>
            </a:extLst>
          </p:cNvPr>
          <p:cNvSpPr/>
          <p:nvPr/>
        </p:nvSpPr>
        <p:spPr>
          <a:xfrm>
            <a:off x="3957528" y="482058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57C19A-9C7B-12F3-B3D4-2A708C34BD23}"/>
              </a:ext>
            </a:extLst>
          </p:cNvPr>
          <p:cNvSpPr/>
          <p:nvPr/>
        </p:nvSpPr>
        <p:spPr>
          <a:xfrm>
            <a:off x="4405745" y="3499144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A6CF14-96AA-FD76-80E9-AD4A94B2756C}"/>
              </a:ext>
            </a:extLst>
          </p:cNvPr>
          <p:cNvSpPr/>
          <p:nvPr/>
        </p:nvSpPr>
        <p:spPr>
          <a:xfrm>
            <a:off x="4416583" y="4211011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35E472-1AA3-BA1D-99C6-CC8A99233EA2}"/>
              </a:ext>
            </a:extLst>
          </p:cNvPr>
          <p:cNvSpPr/>
          <p:nvPr/>
        </p:nvSpPr>
        <p:spPr>
          <a:xfrm>
            <a:off x="4581359" y="4924544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F7A4A3-03C4-15EE-1DEE-A3CF1F504138}"/>
              </a:ext>
            </a:extLst>
          </p:cNvPr>
          <p:cNvSpPr/>
          <p:nvPr/>
        </p:nvSpPr>
        <p:spPr>
          <a:xfrm>
            <a:off x="4889061" y="4364900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8C5B2D-D19D-EF1E-8AC7-3598CE9A7116}"/>
              </a:ext>
            </a:extLst>
          </p:cNvPr>
          <p:cNvSpPr/>
          <p:nvPr/>
        </p:nvSpPr>
        <p:spPr>
          <a:xfrm>
            <a:off x="4869533" y="3673519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141D45-D689-61EC-9FFF-1F92F986DCBA}"/>
              </a:ext>
            </a:extLst>
          </p:cNvPr>
          <p:cNvSpPr txBox="1"/>
          <p:nvPr/>
        </p:nvSpPr>
        <p:spPr>
          <a:xfrm>
            <a:off x="2510443" y="2145625"/>
            <a:ext cx="83071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&lt;Row&gt; ds2 =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ds.map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row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-&gt;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transformData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row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) )</a:t>
            </a:r>
            <a:endParaRPr lang="fr-FR" sz="24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DE52475-5480-252B-AB19-A9424FE3BCF5}"/>
              </a:ext>
            </a:extLst>
          </p:cNvPr>
          <p:cNvSpPr/>
          <p:nvPr/>
        </p:nvSpPr>
        <p:spPr>
          <a:xfrm>
            <a:off x="6776511" y="3286740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3366B7E-9F40-F116-AB6A-0D873B37D205}"/>
              </a:ext>
            </a:extLst>
          </p:cNvPr>
          <p:cNvSpPr/>
          <p:nvPr/>
        </p:nvSpPr>
        <p:spPr>
          <a:xfrm>
            <a:off x="6776510" y="4046744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95A0B8D-04E6-E441-DEE7-2E37EF0268C9}"/>
              </a:ext>
            </a:extLst>
          </p:cNvPr>
          <p:cNvSpPr/>
          <p:nvPr/>
        </p:nvSpPr>
        <p:spPr>
          <a:xfrm>
            <a:off x="6789933" y="482058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E1ACFAA-BAA2-333C-F3B1-0804E28682D1}"/>
              </a:ext>
            </a:extLst>
          </p:cNvPr>
          <p:cNvCxnSpPr>
            <a:cxnSpLocks/>
          </p:cNvCxnSpPr>
          <p:nvPr/>
        </p:nvCxnSpPr>
        <p:spPr>
          <a:xfrm flipV="1">
            <a:off x="4776011" y="3576066"/>
            <a:ext cx="2272939" cy="537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73081CEB-6E6E-C042-C0A2-8D4D9E001E00}"/>
              </a:ext>
            </a:extLst>
          </p:cNvPr>
          <p:cNvSpPr/>
          <p:nvPr/>
        </p:nvSpPr>
        <p:spPr>
          <a:xfrm>
            <a:off x="7118758" y="3463552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E0EED2F-81D3-89C1-9A3B-4D4747B04E13}"/>
              </a:ext>
            </a:extLst>
          </p:cNvPr>
          <p:cNvCxnSpPr>
            <a:cxnSpLocks/>
          </p:cNvCxnSpPr>
          <p:nvPr/>
        </p:nvCxnSpPr>
        <p:spPr>
          <a:xfrm>
            <a:off x="5233622" y="3831982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25DAADD1-0368-76F3-A156-437ABA204E15}"/>
              </a:ext>
            </a:extLst>
          </p:cNvPr>
          <p:cNvSpPr/>
          <p:nvPr/>
        </p:nvSpPr>
        <p:spPr>
          <a:xfrm>
            <a:off x="7613404" y="3615121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9B4D324E-D1BB-279D-477C-5E555789FEA6}"/>
              </a:ext>
            </a:extLst>
          </p:cNvPr>
          <p:cNvSpPr/>
          <p:nvPr/>
        </p:nvSpPr>
        <p:spPr>
          <a:xfrm>
            <a:off x="7060769" y="4149020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5B8CDBCA-7FC6-E13C-883F-07CB7E9E3B74}"/>
              </a:ext>
            </a:extLst>
          </p:cNvPr>
          <p:cNvSpPr/>
          <p:nvPr/>
        </p:nvSpPr>
        <p:spPr>
          <a:xfrm>
            <a:off x="7613404" y="4349606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A393DD0C-E0EB-0DA7-77F6-07599109DB7B}"/>
              </a:ext>
            </a:extLst>
          </p:cNvPr>
          <p:cNvSpPr/>
          <p:nvPr/>
        </p:nvSpPr>
        <p:spPr>
          <a:xfrm>
            <a:off x="7256246" y="4936770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D14F4A7-517B-FC06-ED72-C57BAA635936}"/>
              </a:ext>
            </a:extLst>
          </p:cNvPr>
          <p:cNvCxnSpPr>
            <a:cxnSpLocks/>
          </p:cNvCxnSpPr>
          <p:nvPr/>
        </p:nvCxnSpPr>
        <p:spPr>
          <a:xfrm>
            <a:off x="5304998" y="4555139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8F1CEED-4A6B-7C92-8524-2D111DC21217}"/>
              </a:ext>
            </a:extLst>
          </p:cNvPr>
          <p:cNvCxnSpPr>
            <a:cxnSpLocks/>
          </p:cNvCxnSpPr>
          <p:nvPr/>
        </p:nvCxnSpPr>
        <p:spPr>
          <a:xfrm>
            <a:off x="4776012" y="4258750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32D493B-6305-4DCE-907D-687589C88A0D}"/>
              </a:ext>
            </a:extLst>
          </p:cNvPr>
          <p:cNvCxnSpPr>
            <a:cxnSpLocks/>
          </p:cNvCxnSpPr>
          <p:nvPr/>
        </p:nvCxnSpPr>
        <p:spPr>
          <a:xfrm>
            <a:off x="4960315" y="5076445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A326A67-E5FB-BB37-3EF7-07081AE395A6}"/>
              </a:ext>
            </a:extLst>
          </p:cNvPr>
          <p:cNvSpPr txBox="1"/>
          <p:nvPr/>
        </p:nvSpPr>
        <p:spPr>
          <a:xfrm>
            <a:off x="3129769" y="6031210"/>
            <a:ext cx="6337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Distributed </a:t>
            </a:r>
            <a:r>
              <a:rPr lang="fr-FR" sz="2400" dirty="0" err="1"/>
              <a:t>Processing</a:t>
            </a:r>
            <a:r>
              <a:rPr lang="fr-FR" sz="2400" dirty="0"/>
              <a:t> to </a:t>
            </a:r>
            <a:r>
              <a:rPr lang="fr-FR" sz="2400" dirty="0" err="1"/>
              <a:t>compute</a:t>
            </a:r>
            <a:r>
              <a:rPr lang="fr-FR" sz="2400" dirty="0"/>
              <a:t> </a:t>
            </a:r>
            <a:r>
              <a:rPr lang="fr-FR" sz="2400" dirty="0" err="1"/>
              <a:t>each</a:t>
            </a:r>
            <a:r>
              <a:rPr lang="fr-FR" sz="2400" dirty="0"/>
              <a:t> new part</a:t>
            </a:r>
          </a:p>
        </p:txBody>
      </p:sp>
      <p:pic>
        <p:nvPicPr>
          <p:cNvPr id="2050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44507166-B399-CC30-5EC1-7012487B6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9130" y="3259075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7D082237-0B3E-BF3A-658C-AF396E198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9130" y="3682976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1DE14381-ED93-65D1-BA6C-C7251122B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258" y="4909402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BCD29E55-1D19-C1C3-68B7-718DCB7F4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233" y="4101379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5429870D-7BBB-A0CB-C945-7373E61A0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258" y="4508051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Left Brace 41">
            <a:extLst>
              <a:ext uri="{FF2B5EF4-FFF2-40B4-BE49-F238E27FC236}">
                <a16:creationId xmlns:a16="http://schemas.microsoft.com/office/drawing/2014/main" id="{4E567EED-7ACF-BB3B-C781-D0584FCD06BD}"/>
              </a:ext>
            </a:extLst>
          </p:cNvPr>
          <p:cNvSpPr/>
          <p:nvPr/>
        </p:nvSpPr>
        <p:spPr>
          <a:xfrm>
            <a:off x="1752606" y="2180598"/>
            <a:ext cx="372140" cy="467906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4ECBD8B-A3D0-B2CB-0884-9A67A8B77BC4}"/>
              </a:ext>
            </a:extLst>
          </p:cNvPr>
          <p:cNvSpPr txBox="1"/>
          <p:nvPr/>
        </p:nvSpPr>
        <p:spPr>
          <a:xfrm>
            <a:off x="411632" y="2207180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4249550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480B5-519F-9291-6D05-8121B77B9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RAW to LAKE – </a:t>
            </a:r>
            <a:r>
              <a:rPr lang="fr-FR" dirty="0" err="1"/>
              <a:t>Step</a:t>
            </a:r>
            <a:r>
              <a:rPr lang="fr-FR" dirty="0"/>
              <a:t> 3/4 : </a:t>
            </a:r>
            <a:r>
              <a:rPr lang="fr-FR" dirty="0" err="1"/>
              <a:t>Repartition</a:t>
            </a:r>
            <a:r>
              <a:rPr lang="fr-FR" dirty="0"/>
              <a:t> </a:t>
            </a:r>
            <a:r>
              <a:rPr lang="fr-FR" dirty="0" err="1"/>
              <a:t>Dataset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141D45-D689-61EC-9FFF-1F92F986DCBA}"/>
              </a:ext>
            </a:extLst>
          </p:cNvPr>
          <p:cNvSpPr txBox="1"/>
          <p:nvPr/>
        </p:nvSpPr>
        <p:spPr>
          <a:xfrm>
            <a:off x="2471650" y="1796659"/>
            <a:ext cx="83071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&lt;Row&gt; ds3 = ds2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repartition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(2, « col1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sortWithinPartition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(« col1, col2, col3 »)</a:t>
            </a:r>
          </a:p>
          <a:p>
            <a:endParaRPr lang="fr-FR" sz="24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DE52475-5480-252B-AB19-A9424FE3BCF5}"/>
              </a:ext>
            </a:extLst>
          </p:cNvPr>
          <p:cNvSpPr/>
          <p:nvPr/>
        </p:nvSpPr>
        <p:spPr>
          <a:xfrm>
            <a:off x="4053332" y="342900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3366B7E-9F40-F116-AB6A-0D873B37D205}"/>
              </a:ext>
            </a:extLst>
          </p:cNvPr>
          <p:cNvSpPr/>
          <p:nvPr/>
        </p:nvSpPr>
        <p:spPr>
          <a:xfrm>
            <a:off x="4053331" y="4189005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95A0B8D-04E6-E441-DEE7-2E37EF0268C9}"/>
              </a:ext>
            </a:extLst>
          </p:cNvPr>
          <p:cNvSpPr/>
          <p:nvPr/>
        </p:nvSpPr>
        <p:spPr>
          <a:xfrm>
            <a:off x="4066754" y="4962842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73081CEB-6E6E-C042-C0A2-8D4D9E001E00}"/>
              </a:ext>
            </a:extLst>
          </p:cNvPr>
          <p:cNvSpPr/>
          <p:nvPr/>
        </p:nvSpPr>
        <p:spPr>
          <a:xfrm>
            <a:off x="4395579" y="3581654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E0EED2F-81D3-89C1-9A3B-4D4747B04E13}"/>
              </a:ext>
            </a:extLst>
          </p:cNvPr>
          <p:cNvCxnSpPr>
            <a:cxnSpLocks/>
          </p:cNvCxnSpPr>
          <p:nvPr/>
        </p:nvCxnSpPr>
        <p:spPr>
          <a:xfrm>
            <a:off x="4802275" y="3699785"/>
            <a:ext cx="2379921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25DAADD1-0368-76F3-A156-437ABA204E15}"/>
              </a:ext>
            </a:extLst>
          </p:cNvPr>
          <p:cNvSpPr/>
          <p:nvPr/>
        </p:nvSpPr>
        <p:spPr>
          <a:xfrm>
            <a:off x="4890225" y="3757382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9B4D324E-D1BB-279D-477C-5E555789FEA6}"/>
              </a:ext>
            </a:extLst>
          </p:cNvPr>
          <p:cNvSpPr/>
          <p:nvPr/>
        </p:nvSpPr>
        <p:spPr>
          <a:xfrm>
            <a:off x="4337590" y="4291281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5B8CDBCA-7FC6-E13C-883F-07CB7E9E3B74}"/>
              </a:ext>
            </a:extLst>
          </p:cNvPr>
          <p:cNvSpPr/>
          <p:nvPr/>
        </p:nvSpPr>
        <p:spPr>
          <a:xfrm>
            <a:off x="4890225" y="4491867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A393DD0C-E0EB-0DA7-77F6-07599109DB7B}"/>
              </a:ext>
            </a:extLst>
          </p:cNvPr>
          <p:cNvSpPr/>
          <p:nvPr/>
        </p:nvSpPr>
        <p:spPr>
          <a:xfrm>
            <a:off x="4533067" y="5079031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D14F4A7-517B-FC06-ED72-C57BAA635936}"/>
              </a:ext>
            </a:extLst>
          </p:cNvPr>
          <p:cNvCxnSpPr>
            <a:cxnSpLocks/>
          </p:cNvCxnSpPr>
          <p:nvPr/>
        </p:nvCxnSpPr>
        <p:spPr>
          <a:xfrm flipV="1">
            <a:off x="5237017" y="4589711"/>
            <a:ext cx="1945179" cy="650527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A326A67-E5FB-BB37-3EF7-07081AE395A6}"/>
              </a:ext>
            </a:extLst>
          </p:cNvPr>
          <p:cNvSpPr txBox="1"/>
          <p:nvPr/>
        </p:nvSpPr>
        <p:spPr>
          <a:xfrm>
            <a:off x="3199127" y="5857853"/>
            <a:ext cx="617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Network </a:t>
            </a:r>
            <a:r>
              <a:rPr lang="fr-FR" sz="2400" dirty="0" err="1"/>
              <a:t>Shuffle</a:t>
            </a:r>
            <a:r>
              <a:rPr lang="fr-FR" sz="2400" dirty="0"/>
              <a:t> to </a:t>
            </a:r>
            <a:r>
              <a:rPr lang="fr-FR" sz="2400" dirty="0" err="1"/>
              <a:t>distribute</a:t>
            </a:r>
            <a:r>
              <a:rPr lang="fr-FR" sz="2400" dirty="0"/>
              <a:t> / group / sort data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1122BAD-798A-733F-3FD9-9D6D218F1E27}"/>
              </a:ext>
            </a:extLst>
          </p:cNvPr>
          <p:cNvSpPr/>
          <p:nvPr/>
        </p:nvSpPr>
        <p:spPr>
          <a:xfrm>
            <a:off x="6694136" y="3429000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AAC4620-0753-33E3-91C6-9FC28ECD8584}"/>
              </a:ext>
            </a:extLst>
          </p:cNvPr>
          <p:cNvSpPr/>
          <p:nvPr/>
        </p:nvSpPr>
        <p:spPr>
          <a:xfrm>
            <a:off x="6694135" y="4189004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7670795-814A-3FB5-C69C-22E3867A627A}"/>
              </a:ext>
            </a:extLst>
          </p:cNvPr>
          <p:cNvSpPr/>
          <p:nvPr/>
        </p:nvSpPr>
        <p:spPr>
          <a:xfrm>
            <a:off x="6694135" y="496284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7E1044D-C7A4-7F84-9275-3C4B5817590A}"/>
              </a:ext>
            </a:extLst>
          </p:cNvPr>
          <p:cNvCxnSpPr>
            <a:cxnSpLocks/>
          </p:cNvCxnSpPr>
          <p:nvPr/>
        </p:nvCxnSpPr>
        <p:spPr>
          <a:xfrm>
            <a:off x="5389417" y="4045131"/>
            <a:ext cx="1792779" cy="407357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3313D1-8DB0-1A2A-7407-0E87633E2EF0}"/>
              </a:ext>
            </a:extLst>
          </p:cNvPr>
          <p:cNvCxnSpPr>
            <a:cxnSpLocks/>
          </p:cNvCxnSpPr>
          <p:nvPr/>
        </p:nvCxnSpPr>
        <p:spPr>
          <a:xfrm flipV="1">
            <a:off x="5389417" y="4541891"/>
            <a:ext cx="1792779" cy="1691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3B1F216-E99F-EB05-2983-8552A1D29D17}"/>
              </a:ext>
            </a:extLst>
          </p:cNvPr>
          <p:cNvCxnSpPr>
            <a:cxnSpLocks/>
          </p:cNvCxnSpPr>
          <p:nvPr/>
        </p:nvCxnSpPr>
        <p:spPr>
          <a:xfrm flipV="1">
            <a:off x="4810055" y="3964633"/>
            <a:ext cx="2433101" cy="416266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A74A23AF-D2A2-90B6-6674-60047C2EF728}"/>
              </a:ext>
            </a:extLst>
          </p:cNvPr>
          <p:cNvSpPr/>
          <p:nvPr/>
        </p:nvSpPr>
        <p:spPr>
          <a:xfrm>
            <a:off x="7243157" y="3504140"/>
            <a:ext cx="523696" cy="57389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E7576FB8-FB36-5187-D8EE-44BC7956B705}"/>
              </a:ext>
            </a:extLst>
          </p:cNvPr>
          <p:cNvSpPr/>
          <p:nvPr/>
        </p:nvSpPr>
        <p:spPr>
          <a:xfrm>
            <a:off x="7243157" y="4271862"/>
            <a:ext cx="523696" cy="57389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5E86DB9-66CC-4F5B-DDB3-4E4EBD55915B}"/>
              </a:ext>
            </a:extLst>
          </p:cNvPr>
          <p:cNvSpPr txBox="1"/>
          <p:nvPr/>
        </p:nvSpPr>
        <p:spPr>
          <a:xfrm>
            <a:off x="312756" y="2052910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  <p:sp>
        <p:nvSpPr>
          <p:cNvPr id="48" name="Left Brace 47">
            <a:extLst>
              <a:ext uri="{FF2B5EF4-FFF2-40B4-BE49-F238E27FC236}">
                <a16:creationId xmlns:a16="http://schemas.microsoft.com/office/drawing/2014/main" id="{CBC7D4F3-5A99-19E7-799E-2CA8C80898E5}"/>
              </a:ext>
            </a:extLst>
          </p:cNvPr>
          <p:cNvSpPr/>
          <p:nvPr/>
        </p:nvSpPr>
        <p:spPr>
          <a:xfrm>
            <a:off x="1719455" y="1707561"/>
            <a:ext cx="372140" cy="1115939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1582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480B5-519F-9291-6D05-8121B77B9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99" y="210184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RAW to LAKE – </a:t>
            </a:r>
            <a:r>
              <a:rPr lang="fr-FR" dirty="0" err="1"/>
              <a:t>Step</a:t>
            </a:r>
            <a:r>
              <a:rPr lang="fr-FR" dirty="0"/>
              <a:t> 4/4 : Write </a:t>
            </a:r>
            <a:r>
              <a:rPr lang="fr-FR" dirty="0" err="1"/>
              <a:t>Dataset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141D45-D689-61EC-9FFF-1F92F986DCBA}"/>
              </a:ext>
            </a:extLst>
          </p:cNvPr>
          <p:cNvSpPr txBox="1"/>
          <p:nvPr/>
        </p:nvSpPr>
        <p:spPr>
          <a:xfrm>
            <a:off x="2987040" y="1690688"/>
            <a:ext cx="830718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ds3.write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fomat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(« parquet »)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save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(« hdfs://lake/trig/domain/table »)</a:t>
            </a:r>
            <a:endParaRPr lang="fr-FR" sz="2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A326A67-E5FB-BB37-3EF7-07081AE395A6}"/>
              </a:ext>
            </a:extLst>
          </p:cNvPr>
          <p:cNvSpPr txBox="1"/>
          <p:nvPr/>
        </p:nvSpPr>
        <p:spPr>
          <a:xfrm>
            <a:off x="4087085" y="5924354"/>
            <a:ext cx="4715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Distributed Write </a:t>
            </a:r>
            <a:r>
              <a:rPr lang="fr-FR" sz="2400" dirty="0" err="1"/>
              <a:t>Dataset</a:t>
            </a:r>
            <a:r>
              <a:rPr lang="fr-FR" sz="2400" dirty="0"/>
              <a:t> to Storage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1122BAD-798A-733F-3FD9-9D6D218F1E27}"/>
              </a:ext>
            </a:extLst>
          </p:cNvPr>
          <p:cNvSpPr/>
          <p:nvPr/>
        </p:nvSpPr>
        <p:spPr>
          <a:xfrm>
            <a:off x="3889976" y="3261209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AAC4620-0753-33E3-91C6-9FC28ECD8584}"/>
              </a:ext>
            </a:extLst>
          </p:cNvPr>
          <p:cNvSpPr/>
          <p:nvPr/>
        </p:nvSpPr>
        <p:spPr>
          <a:xfrm>
            <a:off x="3889975" y="4021213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7670795-814A-3FB5-C69C-22E3867A627A}"/>
              </a:ext>
            </a:extLst>
          </p:cNvPr>
          <p:cNvSpPr/>
          <p:nvPr/>
        </p:nvSpPr>
        <p:spPr>
          <a:xfrm>
            <a:off x="3889975" y="4795050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A74A23AF-D2A2-90B6-6674-60047C2EF728}"/>
              </a:ext>
            </a:extLst>
          </p:cNvPr>
          <p:cNvSpPr/>
          <p:nvPr/>
        </p:nvSpPr>
        <p:spPr>
          <a:xfrm>
            <a:off x="4438997" y="3336349"/>
            <a:ext cx="523696" cy="57389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E7576FB8-FB36-5187-D8EE-44BC7956B705}"/>
              </a:ext>
            </a:extLst>
          </p:cNvPr>
          <p:cNvSpPr/>
          <p:nvPr/>
        </p:nvSpPr>
        <p:spPr>
          <a:xfrm>
            <a:off x="4438997" y="4104071"/>
            <a:ext cx="523696" cy="57389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823FFC1-3D1E-10ED-2008-BA7711121E79}"/>
              </a:ext>
            </a:extLst>
          </p:cNvPr>
          <p:cNvCxnSpPr>
            <a:cxnSpLocks/>
          </p:cNvCxnSpPr>
          <p:nvPr/>
        </p:nvCxnSpPr>
        <p:spPr>
          <a:xfrm flipV="1">
            <a:off x="5095844" y="3581557"/>
            <a:ext cx="2385611" cy="92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EBC5D2B-D417-5C46-4991-0AB34153CE2C}"/>
              </a:ext>
            </a:extLst>
          </p:cNvPr>
          <p:cNvCxnSpPr>
            <a:cxnSpLocks/>
          </p:cNvCxnSpPr>
          <p:nvPr/>
        </p:nvCxnSpPr>
        <p:spPr>
          <a:xfrm flipV="1">
            <a:off x="5095844" y="4359516"/>
            <a:ext cx="2385611" cy="92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Folded Corner 5">
            <a:extLst>
              <a:ext uri="{FF2B5EF4-FFF2-40B4-BE49-F238E27FC236}">
                <a16:creationId xmlns:a16="http://schemas.microsoft.com/office/drawing/2014/main" id="{CEBEF60B-140F-F780-156A-51840AC19ACE}"/>
              </a:ext>
            </a:extLst>
          </p:cNvPr>
          <p:cNvSpPr/>
          <p:nvPr/>
        </p:nvSpPr>
        <p:spPr>
          <a:xfrm>
            <a:off x="7671114" y="3290343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: Folded Corner 6">
            <a:extLst>
              <a:ext uri="{FF2B5EF4-FFF2-40B4-BE49-F238E27FC236}">
                <a16:creationId xmlns:a16="http://schemas.microsoft.com/office/drawing/2014/main" id="{92BCE8FE-8B62-4743-9956-051B9B4E3BA7}"/>
              </a:ext>
            </a:extLst>
          </p:cNvPr>
          <p:cNvSpPr/>
          <p:nvPr/>
        </p:nvSpPr>
        <p:spPr>
          <a:xfrm>
            <a:off x="7671114" y="4105551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91F123D0-04B9-3D24-BCE9-083C4E872E19}"/>
              </a:ext>
            </a:extLst>
          </p:cNvPr>
          <p:cNvSpPr/>
          <p:nvPr/>
        </p:nvSpPr>
        <p:spPr>
          <a:xfrm>
            <a:off x="1818168" y="1729518"/>
            <a:ext cx="372140" cy="1161499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0663BE-4C85-3B7B-E1F5-7F81DEDFB553}"/>
              </a:ext>
            </a:extLst>
          </p:cNvPr>
          <p:cNvSpPr txBox="1"/>
          <p:nvPr/>
        </p:nvSpPr>
        <p:spPr>
          <a:xfrm>
            <a:off x="721035" y="2090797"/>
            <a:ext cx="744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write</a:t>
            </a:r>
            <a:endParaRPr lang="fr-FR" b="1" dirty="0"/>
          </a:p>
        </p:txBody>
      </p:sp>
      <p:pic>
        <p:nvPicPr>
          <p:cNvPr id="10" name="Picture 6" descr="HDFS Storage Efficiency Using Tiered Storage">
            <a:extLst>
              <a:ext uri="{FF2B5EF4-FFF2-40B4-BE49-F238E27FC236}">
                <a16:creationId xmlns:a16="http://schemas.microsoft.com/office/drawing/2014/main" id="{3C0C4822-FA2B-4FA0-4546-CD90C2C6AF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9547" y="3336349"/>
            <a:ext cx="2313456" cy="1279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9972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 descr="Magic hat magician images vectorielles, Magic hat magician vecteurs libres  de droits | Depositphotos">
            <a:extLst>
              <a:ext uri="{FF2B5EF4-FFF2-40B4-BE49-F238E27FC236}">
                <a16:creationId xmlns:a16="http://schemas.microsoft.com/office/drawing/2014/main" id="{684D7F84-130C-C82C-EBA5-35E18EB27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831" y="2259231"/>
            <a:ext cx="3916926" cy="4225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Apache Spark — Wikipédia">
            <a:extLst>
              <a:ext uri="{FF2B5EF4-FFF2-40B4-BE49-F238E27FC236}">
                <a16:creationId xmlns:a16="http://schemas.microsoft.com/office/drawing/2014/main" id="{26E87396-0B2B-BC8C-EECE-24126653A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410859">
            <a:off x="4540476" y="2168743"/>
            <a:ext cx="1731327" cy="89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190F1C9-A163-3BAD-77BA-86E2ADC84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99" y="210184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How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works</a:t>
            </a:r>
            <a:r>
              <a:rPr lang="fr-F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435427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E40F6-D7F2-5B2F-5568-D34D7D770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942" y="2103437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Zooming</a:t>
            </a:r>
            <a:r>
              <a:rPr lang="fr-FR" dirty="0"/>
              <a:t> more  ..</a:t>
            </a:r>
          </a:p>
        </p:txBody>
      </p:sp>
    </p:spTree>
    <p:extLst>
      <p:ext uri="{BB962C8B-B14F-4D97-AF65-F5344CB8AC3E}">
        <p14:creationId xmlns:p14="http://schemas.microsoft.com/office/powerpoint/2010/main" val="391438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2" descr="Magic hat magician images vectorielles, Magic hat magician vecteurs libres  de droits | Depositphotos">
            <a:extLst>
              <a:ext uri="{FF2B5EF4-FFF2-40B4-BE49-F238E27FC236}">
                <a16:creationId xmlns:a16="http://schemas.microsoft.com/office/drawing/2014/main" id="{83DA84AA-50F3-6107-4981-1BD09DAD9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0" y="3576066"/>
            <a:ext cx="2044094" cy="2204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0AE92F1-CCC6-2F86-3F4C-BE2BC50AB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RAW to LAKE – </a:t>
            </a:r>
            <a:r>
              <a:rPr lang="fr-FR" dirty="0" err="1"/>
              <a:t>Step</a:t>
            </a:r>
            <a:r>
              <a:rPr lang="fr-FR" dirty="0"/>
              <a:t> 1/4: </a:t>
            </a:r>
            <a:r>
              <a:rPr lang="fr-FR" dirty="0" err="1"/>
              <a:t>read</a:t>
            </a:r>
            <a:r>
              <a:rPr lang="fr-FR" dirty="0"/>
              <a:t> to </a:t>
            </a:r>
            <a:r>
              <a:rPr lang="fr-FR" dirty="0" err="1"/>
              <a:t>Dataset</a:t>
            </a:r>
            <a:endParaRPr lang="fr-FR" dirty="0"/>
          </a:p>
        </p:txBody>
      </p:sp>
      <p:sp>
        <p:nvSpPr>
          <p:cNvPr id="5" name="Rectangle: Folded Corner 4">
            <a:extLst>
              <a:ext uri="{FF2B5EF4-FFF2-40B4-BE49-F238E27FC236}">
                <a16:creationId xmlns:a16="http://schemas.microsoft.com/office/drawing/2014/main" id="{2CFAD266-1F4F-9C5A-3951-087CAB8DDA20}"/>
              </a:ext>
            </a:extLst>
          </p:cNvPr>
          <p:cNvSpPr/>
          <p:nvPr/>
        </p:nvSpPr>
        <p:spPr>
          <a:xfrm>
            <a:off x="2945597" y="2927984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: Folded Corner 5">
            <a:extLst>
              <a:ext uri="{FF2B5EF4-FFF2-40B4-BE49-F238E27FC236}">
                <a16:creationId xmlns:a16="http://schemas.microsoft.com/office/drawing/2014/main" id="{D707CC75-D300-31C6-83ED-44CDDB0ED9FA}"/>
              </a:ext>
            </a:extLst>
          </p:cNvPr>
          <p:cNvSpPr/>
          <p:nvPr/>
        </p:nvSpPr>
        <p:spPr>
          <a:xfrm>
            <a:off x="3097997" y="3080384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: Folded Corner 6">
            <a:extLst>
              <a:ext uri="{FF2B5EF4-FFF2-40B4-BE49-F238E27FC236}">
                <a16:creationId xmlns:a16="http://schemas.microsoft.com/office/drawing/2014/main" id="{219F53F6-4ED5-90F1-79C9-A2F8B68361AE}"/>
              </a:ext>
            </a:extLst>
          </p:cNvPr>
          <p:cNvSpPr/>
          <p:nvPr/>
        </p:nvSpPr>
        <p:spPr>
          <a:xfrm>
            <a:off x="3250397" y="3232784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7F5785-B569-BE40-17B8-E50AC9AAB166}"/>
              </a:ext>
            </a:extLst>
          </p:cNvPr>
          <p:cNvSpPr txBox="1"/>
          <p:nvPr/>
        </p:nvSpPr>
        <p:spPr>
          <a:xfrm>
            <a:off x="2108460" y="3906987"/>
            <a:ext cx="32692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Input = Files </a:t>
            </a:r>
            <a:br>
              <a:rPr lang="fr-FR" sz="2400" dirty="0"/>
            </a:br>
            <a:r>
              <a:rPr lang="fr-FR" sz="2400" dirty="0" err="1"/>
              <a:t>from</a:t>
            </a:r>
            <a:r>
              <a:rPr lang="fr-FR" sz="2400" dirty="0"/>
              <a:t> Distributed Storage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F73D29F4-C9CF-648A-D9D0-72378406E9A1}"/>
              </a:ext>
            </a:extLst>
          </p:cNvPr>
          <p:cNvSpPr/>
          <p:nvPr/>
        </p:nvSpPr>
        <p:spPr>
          <a:xfrm rot="20633383">
            <a:off x="5810808" y="2840569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B52659A-8C4E-7C79-6F9D-CBA366F3F34E}"/>
              </a:ext>
            </a:extLst>
          </p:cNvPr>
          <p:cNvSpPr/>
          <p:nvPr/>
        </p:nvSpPr>
        <p:spPr>
          <a:xfrm>
            <a:off x="5914381" y="3219972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FEE9B45-A9B0-9911-7AF3-FEBC0BA2EACD}"/>
              </a:ext>
            </a:extLst>
          </p:cNvPr>
          <p:cNvSpPr/>
          <p:nvPr/>
        </p:nvSpPr>
        <p:spPr>
          <a:xfrm rot="1413933">
            <a:off x="5824963" y="3684569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201A177-73FC-6191-10DC-F93E764E3AEA}"/>
              </a:ext>
            </a:extLst>
          </p:cNvPr>
          <p:cNvSpPr/>
          <p:nvPr/>
        </p:nvSpPr>
        <p:spPr>
          <a:xfrm>
            <a:off x="9246403" y="2143510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600D53C-F6C9-A32F-BD09-39B6157294FF}"/>
              </a:ext>
            </a:extLst>
          </p:cNvPr>
          <p:cNvSpPr/>
          <p:nvPr/>
        </p:nvSpPr>
        <p:spPr>
          <a:xfrm>
            <a:off x="9233945" y="3043094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F134CA9-3F38-2517-96AE-203C505AB6B6}"/>
              </a:ext>
            </a:extLst>
          </p:cNvPr>
          <p:cNvSpPr/>
          <p:nvPr/>
        </p:nvSpPr>
        <p:spPr>
          <a:xfrm>
            <a:off x="9246403" y="389394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7688AC-A12F-F574-467A-889F368EBC95}"/>
              </a:ext>
            </a:extLst>
          </p:cNvPr>
          <p:cNvSpPr/>
          <p:nvPr/>
        </p:nvSpPr>
        <p:spPr>
          <a:xfrm>
            <a:off x="9708042" y="2331755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59127F-7B21-60CC-10D2-94EE5E12AF54}"/>
              </a:ext>
            </a:extLst>
          </p:cNvPr>
          <p:cNvSpPr/>
          <p:nvPr/>
        </p:nvSpPr>
        <p:spPr>
          <a:xfrm>
            <a:off x="9706423" y="3207361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1E0789-B84E-FB7E-E422-4AD19473D0F9}"/>
              </a:ext>
            </a:extLst>
          </p:cNvPr>
          <p:cNvSpPr/>
          <p:nvPr/>
        </p:nvSpPr>
        <p:spPr>
          <a:xfrm>
            <a:off x="9870234" y="3997904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A7474C9-0CE3-DF99-1E05-B7210DB639BA}"/>
              </a:ext>
            </a:extLst>
          </p:cNvPr>
          <p:cNvSpPr/>
          <p:nvPr/>
        </p:nvSpPr>
        <p:spPr>
          <a:xfrm>
            <a:off x="10178901" y="3361250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CE43E2-6CE1-C73E-80F0-2E89584CDCF2}"/>
              </a:ext>
            </a:extLst>
          </p:cNvPr>
          <p:cNvSpPr/>
          <p:nvPr/>
        </p:nvSpPr>
        <p:spPr>
          <a:xfrm>
            <a:off x="10171830" y="2530289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624DBA-80C8-2962-6B2D-8C919D725392}"/>
              </a:ext>
            </a:extLst>
          </p:cNvPr>
          <p:cNvSpPr txBox="1"/>
          <p:nvPr/>
        </p:nvSpPr>
        <p:spPr>
          <a:xfrm>
            <a:off x="7420037" y="4800194"/>
            <a:ext cx="4860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Result</a:t>
            </a:r>
            <a:r>
              <a:rPr lang="fr-FR" sz="2400" dirty="0"/>
              <a:t> =  Distributed Parts in-memory</a:t>
            </a:r>
          </a:p>
        </p:txBody>
      </p:sp>
      <p:pic>
        <p:nvPicPr>
          <p:cNvPr id="21" name="Picture 4">
            <a:extLst>
              <a:ext uri="{FF2B5EF4-FFF2-40B4-BE49-F238E27FC236}">
                <a16:creationId xmlns:a16="http://schemas.microsoft.com/office/drawing/2014/main" id="{3476375F-DCA6-E78E-E9D2-CF9761337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1913" y="2123637"/>
            <a:ext cx="521904" cy="81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>
            <a:extLst>
              <a:ext uri="{FF2B5EF4-FFF2-40B4-BE49-F238E27FC236}">
                <a16:creationId xmlns:a16="http://schemas.microsoft.com/office/drawing/2014/main" id="{8608700D-AC8F-1384-0815-A7242CB644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300" y="3007982"/>
            <a:ext cx="521904" cy="81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>
            <a:extLst>
              <a:ext uri="{FF2B5EF4-FFF2-40B4-BE49-F238E27FC236}">
                <a16:creationId xmlns:a16="http://schemas.microsoft.com/office/drawing/2014/main" id="{69323082-E7C2-E2EF-B751-B0564915F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300" y="3860356"/>
            <a:ext cx="521904" cy="81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HDFS Storage Efficiency Using Tiered Storage">
            <a:extLst>
              <a:ext uri="{FF2B5EF4-FFF2-40B4-BE49-F238E27FC236}">
                <a16:creationId xmlns:a16="http://schemas.microsoft.com/office/drawing/2014/main" id="{FE247B50-7DE0-9027-971B-96914B1800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52" y="2587177"/>
            <a:ext cx="2313456" cy="1279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AF32FC6-32C8-EFA7-BD5B-E1D43DFA8BD9}"/>
              </a:ext>
            </a:extLst>
          </p:cNvPr>
          <p:cNvSpPr/>
          <p:nvPr/>
        </p:nvSpPr>
        <p:spPr>
          <a:xfrm rot="17016510">
            <a:off x="-666732" y="2777037"/>
            <a:ext cx="24737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???????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E0B22E8-7A65-C44F-016C-63CF357E0DB8}"/>
              </a:ext>
            </a:extLst>
          </p:cNvPr>
          <p:cNvSpPr/>
          <p:nvPr/>
        </p:nvSpPr>
        <p:spPr>
          <a:xfrm rot="20316964">
            <a:off x="5458515" y="1983406"/>
            <a:ext cx="8386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??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5E08AB8-385E-CCD1-4A01-00F84F282211}"/>
              </a:ext>
            </a:extLst>
          </p:cNvPr>
          <p:cNvSpPr/>
          <p:nvPr/>
        </p:nvSpPr>
        <p:spPr>
          <a:xfrm rot="1063751">
            <a:off x="5676762" y="3687501"/>
            <a:ext cx="8386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??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376D20D-E56D-5552-FEC3-FBFD76ADCDFD}"/>
              </a:ext>
            </a:extLst>
          </p:cNvPr>
          <p:cNvSpPr/>
          <p:nvPr/>
        </p:nvSpPr>
        <p:spPr>
          <a:xfrm>
            <a:off x="5841790" y="2772812"/>
            <a:ext cx="8386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??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7ECADC7-0F65-6CD9-9C58-A6A37E063A5E}"/>
              </a:ext>
            </a:extLst>
          </p:cNvPr>
          <p:cNvSpPr txBox="1"/>
          <p:nvPr/>
        </p:nvSpPr>
        <p:spPr>
          <a:xfrm>
            <a:off x="1935346" y="5752767"/>
            <a:ext cx="91472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How to </a:t>
            </a:r>
            <a:r>
              <a:rPr lang="fr-FR" sz="2800" b="1" dirty="0" err="1"/>
              <a:t>Assign</a:t>
            </a:r>
            <a:r>
              <a:rPr lang="fr-FR" sz="2800" b="1" dirty="0"/>
              <a:t>     </a:t>
            </a:r>
            <a:r>
              <a:rPr lang="fr-FR" sz="2800" dirty="0"/>
              <a:t>N x Files – P x blocks </a:t>
            </a:r>
            <a:r>
              <a:rPr lang="fr-FR" sz="2800" dirty="0">
                <a:sym typeface="Wingdings" panose="05000000000000000000" pitchFamily="2" charset="2"/>
              </a:rPr>
              <a:t>  to Q x </a:t>
            </a:r>
            <a:r>
              <a:rPr lang="fr-FR" sz="2800" dirty="0" err="1">
                <a:sym typeface="Wingdings" panose="05000000000000000000" pitchFamily="2" charset="2"/>
              </a:rPr>
              <a:t>Executors</a:t>
            </a:r>
            <a:r>
              <a:rPr lang="fr-FR" sz="2800" b="1" dirty="0">
                <a:sym typeface="Wingdings" panose="05000000000000000000" pitchFamily="2" charset="2"/>
              </a:rPr>
              <a:t>  ??</a:t>
            </a:r>
            <a:endParaRPr lang="fr-FR" sz="2800" b="1" dirty="0"/>
          </a:p>
          <a:p>
            <a:r>
              <a:rPr lang="fr-FR" sz="2800" b="1" dirty="0"/>
              <a:t> + </a:t>
            </a:r>
            <a:r>
              <a:rPr lang="fr-FR" sz="2800" b="1" dirty="0" err="1"/>
              <a:t>Retry</a:t>
            </a:r>
            <a:r>
              <a:rPr lang="fr-FR" sz="2800" b="1" dirty="0"/>
              <a:t> on </a:t>
            </a:r>
            <a:r>
              <a:rPr lang="fr-FR" sz="2800" b="1" dirty="0" err="1"/>
              <a:t>Error</a:t>
            </a:r>
            <a:r>
              <a:rPr lang="fr-FR" sz="2800" b="1" dirty="0"/>
              <a:t> ??  +  </a:t>
            </a:r>
            <a:r>
              <a:rPr lang="fr-FR" sz="2800" b="1" dirty="0" err="1"/>
              <a:t>Communicate</a:t>
            </a:r>
            <a:r>
              <a:rPr lang="fr-FR" sz="2800" b="1" dirty="0"/>
              <a:t> more ??</a:t>
            </a:r>
            <a:endParaRPr lang="fr-FR" sz="28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9F464B2-9241-81E5-78A1-6BD902834083}"/>
              </a:ext>
            </a:extLst>
          </p:cNvPr>
          <p:cNvSpPr/>
          <p:nvPr/>
        </p:nvSpPr>
        <p:spPr>
          <a:xfrm>
            <a:off x="1096655" y="5768155"/>
            <a:ext cx="8386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1922317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AD952-46FD-D88C-522A-5A4A9C16C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11232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Analogy</a:t>
            </a:r>
            <a:r>
              <a:rPr lang="fr-FR" dirty="0"/>
              <a:t> : How to </a:t>
            </a:r>
            <a:r>
              <a:rPr lang="fr-FR" dirty="0" err="1"/>
              <a:t>play</a:t>
            </a:r>
            <a:r>
              <a:rPr lang="fr-FR" dirty="0"/>
              <a:t> music ?</a:t>
            </a:r>
            <a:br>
              <a:rPr lang="fr-FR" dirty="0"/>
            </a:br>
            <a:r>
              <a:rPr lang="fr-FR" dirty="0"/>
              <a:t> ( N </a:t>
            </a:r>
            <a:r>
              <a:rPr lang="fr-FR" dirty="0" err="1"/>
              <a:t>musicians</a:t>
            </a:r>
            <a:r>
              <a:rPr lang="fr-FR" dirty="0"/>
              <a:t> </a:t>
            </a:r>
            <a:r>
              <a:rPr lang="fr-FR" dirty="0" err="1"/>
              <a:t>without</a:t>
            </a:r>
            <a:r>
              <a:rPr lang="fr-FR" dirty="0"/>
              <a:t> 1 </a:t>
            </a:r>
            <a:r>
              <a:rPr lang="fr-FR" dirty="0" err="1"/>
              <a:t>Conductor</a:t>
            </a:r>
            <a:r>
              <a:rPr lang="fr-FR" dirty="0"/>
              <a:t>  != 1 Orchestra  )</a:t>
            </a:r>
          </a:p>
        </p:txBody>
      </p:sp>
      <p:pic>
        <p:nvPicPr>
          <p:cNvPr id="39938" name="Picture 2" descr="Conductor Music, Personal Use, fictional Character, silhouette, concert png  | PNGWing">
            <a:extLst>
              <a:ext uri="{FF2B5EF4-FFF2-40B4-BE49-F238E27FC236}">
                <a16:creationId xmlns:a16="http://schemas.microsoft.com/office/drawing/2014/main" id="{19E4E0C2-0BE3-ABD5-886D-49292AC66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257" y="2147409"/>
            <a:ext cx="1154828" cy="2182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F4B3AF-AB64-C6F6-9141-C3433883AE20}"/>
              </a:ext>
            </a:extLst>
          </p:cNvPr>
          <p:cNvSpPr txBox="1"/>
          <p:nvPr/>
        </p:nvSpPr>
        <p:spPr>
          <a:xfrm>
            <a:off x="1035678" y="4919370"/>
            <a:ext cx="2485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 err="1"/>
              <a:t>spark</a:t>
            </a:r>
            <a:r>
              <a:rPr lang="fr-FR" sz="3200" b="1" dirty="0"/>
              <a:t>-driver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869E7B-066E-7D0A-4800-C7BFFC5ACA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781" y="4643744"/>
            <a:ext cx="834687" cy="1298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942" name="Picture 6" descr="2,029 Orchestra Silhouette Illustrations &amp; Clip Art - iStock">
            <a:extLst>
              <a:ext uri="{FF2B5EF4-FFF2-40B4-BE49-F238E27FC236}">
                <a16:creationId xmlns:a16="http://schemas.microsoft.com/office/drawing/2014/main" id="{E44EB8D6-EBD9-E3D5-E9AB-C6D853E57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0499" y="2009759"/>
            <a:ext cx="5808713" cy="2500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E43FF4-AD0E-3448-761C-5629A5025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966" y="4320390"/>
            <a:ext cx="834687" cy="1298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CE73D1A-614D-6825-F3D7-21849EE92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7653" y="4510664"/>
            <a:ext cx="834687" cy="1298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6A92BF9-591B-EC76-B1CB-B6C1D9AD8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414" y="4740128"/>
            <a:ext cx="834687" cy="1298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6971CE7-506D-6CD4-DCC7-5A1BA77BF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8329" y="4969592"/>
            <a:ext cx="834687" cy="1298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7E68760-1AEE-6364-BAA6-4DC1D5C29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016" y="5159866"/>
            <a:ext cx="834687" cy="1298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4821940-AD29-AE2E-A9EB-0845EE09C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777" y="5389330"/>
            <a:ext cx="834687" cy="1298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43912DF-C6B4-541A-7F6E-132DF30B13F1}"/>
              </a:ext>
            </a:extLst>
          </p:cNvPr>
          <p:cNvSpPr txBox="1"/>
          <p:nvPr/>
        </p:nvSpPr>
        <p:spPr>
          <a:xfrm>
            <a:off x="5522678" y="5908100"/>
            <a:ext cx="3300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 err="1"/>
              <a:t>spark-executors</a:t>
            </a:r>
            <a:endParaRPr lang="fr-FR" sz="3200" b="1" dirty="0"/>
          </a:p>
        </p:txBody>
      </p:sp>
    </p:spTree>
    <p:extLst>
      <p:ext uri="{BB962C8B-B14F-4D97-AF65-F5344CB8AC3E}">
        <p14:creationId xmlns:p14="http://schemas.microsoft.com/office/powerpoint/2010/main" val="826685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0BEBC-10DB-D330-1DD7-41205B3EA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087" y="13018"/>
            <a:ext cx="11879826" cy="1325563"/>
          </a:xfrm>
        </p:spPr>
        <p:txBody>
          <a:bodyPr/>
          <a:lstStyle/>
          <a:p>
            <a:pPr algn="ctr"/>
            <a:r>
              <a:rPr lang="fr-FR" dirty="0"/>
              <a:t>Read N Files – </a:t>
            </a:r>
            <a:r>
              <a:rPr lang="fr-FR" dirty="0" err="1"/>
              <a:t>assign</a:t>
            </a:r>
            <a:r>
              <a:rPr lang="fr-FR" dirty="0"/>
              <a:t> </a:t>
            </a:r>
            <a:r>
              <a:rPr lang="fr-FR" dirty="0" err="1"/>
              <a:t>Tasks</a:t>
            </a:r>
            <a:r>
              <a:rPr lang="fr-FR" dirty="0"/>
              <a:t> to </a:t>
            </a:r>
            <a:r>
              <a:rPr lang="fr-FR" dirty="0" err="1"/>
              <a:t>Executors</a:t>
            </a:r>
            <a:endParaRPr lang="fr-FR" dirty="0"/>
          </a:p>
        </p:txBody>
      </p:sp>
      <p:sp>
        <p:nvSpPr>
          <p:cNvPr id="4" name="Rectangle: Folded Corner 3">
            <a:extLst>
              <a:ext uri="{FF2B5EF4-FFF2-40B4-BE49-F238E27FC236}">
                <a16:creationId xmlns:a16="http://schemas.microsoft.com/office/drawing/2014/main" id="{EB5BDFCD-4272-D3D7-030E-E50C9C1AD7BE}"/>
              </a:ext>
            </a:extLst>
          </p:cNvPr>
          <p:cNvSpPr/>
          <p:nvPr/>
        </p:nvSpPr>
        <p:spPr>
          <a:xfrm>
            <a:off x="2945597" y="2927984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: Folded Corner 4">
            <a:extLst>
              <a:ext uri="{FF2B5EF4-FFF2-40B4-BE49-F238E27FC236}">
                <a16:creationId xmlns:a16="http://schemas.microsoft.com/office/drawing/2014/main" id="{B3866D40-C2AB-BDA8-64BC-1A8B077237B9}"/>
              </a:ext>
            </a:extLst>
          </p:cNvPr>
          <p:cNvSpPr/>
          <p:nvPr/>
        </p:nvSpPr>
        <p:spPr>
          <a:xfrm>
            <a:off x="3097997" y="3080384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: Folded Corner 5">
            <a:extLst>
              <a:ext uri="{FF2B5EF4-FFF2-40B4-BE49-F238E27FC236}">
                <a16:creationId xmlns:a16="http://schemas.microsoft.com/office/drawing/2014/main" id="{0D16D95E-912F-D20C-97E4-DBA81A76FA05}"/>
              </a:ext>
            </a:extLst>
          </p:cNvPr>
          <p:cNvSpPr/>
          <p:nvPr/>
        </p:nvSpPr>
        <p:spPr>
          <a:xfrm>
            <a:off x="3250397" y="3232784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5099E3-6C47-32D5-2A02-CCD56ED1029C}"/>
              </a:ext>
            </a:extLst>
          </p:cNvPr>
          <p:cNvSpPr txBox="1"/>
          <p:nvPr/>
        </p:nvSpPr>
        <p:spPr>
          <a:xfrm>
            <a:off x="726866" y="3906668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N Files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B57E9FF-DAC6-64A9-C222-D21DFD38510E}"/>
              </a:ext>
            </a:extLst>
          </p:cNvPr>
          <p:cNvSpPr/>
          <p:nvPr/>
        </p:nvSpPr>
        <p:spPr>
          <a:xfrm rot="20831593">
            <a:off x="5757841" y="2466301"/>
            <a:ext cx="745725" cy="4838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A20D872-D0F9-5BAC-90BA-CF7DA4D56990}"/>
              </a:ext>
            </a:extLst>
          </p:cNvPr>
          <p:cNvSpPr/>
          <p:nvPr/>
        </p:nvSpPr>
        <p:spPr>
          <a:xfrm>
            <a:off x="5814276" y="2969167"/>
            <a:ext cx="745725" cy="4123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B4C8B230-0A71-2324-E604-8E28EDD140DB}"/>
              </a:ext>
            </a:extLst>
          </p:cNvPr>
          <p:cNvSpPr/>
          <p:nvPr/>
        </p:nvSpPr>
        <p:spPr>
          <a:xfrm rot="1413933">
            <a:off x="5768242" y="3451075"/>
            <a:ext cx="745725" cy="4661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0C9CE29-3DA4-CF5F-F28C-E527B95B89F3}"/>
              </a:ext>
            </a:extLst>
          </p:cNvPr>
          <p:cNvSpPr/>
          <p:nvPr/>
        </p:nvSpPr>
        <p:spPr>
          <a:xfrm>
            <a:off x="9248387" y="184657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5BF4691-2440-7FB2-AA1C-3CFF4DF2A955}"/>
              </a:ext>
            </a:extLst>
          </p:cNvPr>
          <p:cNvSpPr/>
          <p:nvPr/>
        </p:nvSpPr>
        <p:spPr>
          <a:xfrm>
            <a:off x="9232343" y="2869480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A687555-F406-1292-63FA-92771FDC42BC}"/>
              </a:ext>
            </a:extLst>
          </p:cNvPr>
          <p:cNvSpPr/>
          <p:nvPr/>
        </p:nvSpPr>
        <p:spPr>
          <a:xfrm>
            <a:off x="9246403" y="389394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41A86A-F221-68C9-835A-4852248D8074}"/>
              </a:ext>
            </a:extLst>
          </p:cNvPr>
          <p:cNvSpPr/>
          <p:nvPr/>
        </p:nvSpPr>
        <p:spPr>
          <a:xfrm>
            <a:off x="9710026" y="2034816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B47BDB1-2DA5-7117-7EF2-273D2816CDE5}"/>
              </a:ext>
            </a:extLst>
          </p:cNvPr>
          <p:cNvSpPr/>
          <p:nvPr/>
        </p:nvSpPr>
        <p:spPr>
          <a:xfrm>
            <a:off x="9704821" y="3033747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CBF88B-E593-4E71-2E3B-627DEAB4CCFF}"/>
              </a:ext>
            </a:extLst>
          </p:cNvPr>
          <p:cNvSpPr/>
          <p:nvPr/>
        </p:nvSpPr>
        <p:spPr>
          <a:xfrm>
            <a:off x="9870234" y="3997904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292C91-317F-9809-0AC8-E9AFF1FA239D}"/>
              </a:ext>
            </a:extLst>
          </p:cNvPr>
          <p:cNvSpPr/>
          <p:nvPr/>
        </p:nvSpPr>
        <p:spPr>
          <a:xfrm>
            <a:off x="10177299" y="3187636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1E44E2-C46F-8B51-77EB-66006D681602}"/>
              </a:ext>
            </a:extLst>
          </p:cNvPr>
          <p:cNvSpPr/>
          <p:nvPr/>
        </p:nvSpPr>
        <p:spPr>
          <a:xfrm>
            <a:off x="10173814" y="2233350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D3A4ADCF-A142-A197-BD98-6A98374E2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6707" y="1675424"/>
            <a:ext cx="663946" cy="1032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0C411D18-AEF7-0B18-3EF5-A2DA7E578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6707" y="2756336"/>
            <a:ext cx="663945" cy="103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25F410E6-4652-D2D4-D346-8D03EB5B0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6708" y="3830855"/>
            <a:ext cx="662943" cy="103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HDFS Storage Efficiency Using Tiered Storage">
            <a:extLst>
              <a:ext uri="{FF2B5EF4-FFF2-40B4-BE49-F238E27FC236}">
                <a16:creationId xmlns:a16="http://schemas.microsoft.com/office/drawing/2014/main" id="{0FA17AB2-6218-3ABA-9258-DABE637DA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52" y="2587177"/>
            <a:ext cx="2313456" cy="1279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>
            <a:extLst>
              <a:ext uri="{FF2B5EF4-FFF2-40B4-BE49-F238E27FC236}">
                <a16:creationId xmlns:a16="http://schemas.microsoft.com/office/drawing/2014/main" id="{09D1CB93-2EB1-5C94-FE61-46E703467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370" y="4834414"/>
            <a:ext cx="724351" cy="1126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Arrow: Right 27">
            <a:extLst>
              <a:ext uri="{FF2B5EF4-FFF2-40B4-BE49-F238E27FC236}">
                <a16:creationId xmlns:a16="http://schemas.microsoft.com/office/drawing/2014/main" id="{3A22A878-316B-1E45-95C2-26C776FA61CE}"/>
              </a:ext>
            </a:extLst>
          </p:cNvPr>
          <p:cNvSpPr/>
          <p:nvPr/>
        </p:nvSpPr>
        <p:spPr>
          <a:xfrm rot="19144861">
            <a:off x="5822438" y="4490460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57F12B47-3592-BC12-CEED-0B50B2C965F0}"/>
              </a:ext>
            </a:extLst>
          </p:cNvPr>
          <p:cNvSpPr/>
          <p:nvPr/>
        </p:nvSpPr>
        <p:spPr>
          <a:xfrm rot="19363560">
            <a:off x="6015724" y="4771820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EF35B91E-F6CE-EDEF-CB1C-7588F05A0792}"/>
              </a:ext>
            </a:extLst>
          </p:cNvPr>
          <p:cNvSpPr/>
          <p:nvPr/>
        </p:nvSpPr>
        <p:spPr>
          <a:xfrm rot="20050494">
            <a:off x="6091850" y="4994406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Arrow: Bent-Up 30">
            <a:extLst>
              <a:ext uri="{FF2B5EF4-FFF2-40B4-BE49-F238E27FC236}">
                <a16:creationId xmlns:a16="http://schemas.microsoft.com/office/drawing/2014/main" id="{3F0E5134-1E54-D5C1-4D8F-879B396B56A7}"/>
              </a:ext>
            </a:extLst>
          </p:cNvPr>
          <p:cNvSpPr/>
          <p:nvPr/>
        </p:nvSpPr>
        <p:spPr>
          <a:xfrm flipH="1">
            <a:off x="1361541" y="5261382"/>
            <a:ext cx="1195002" cy="917432"/>
          </a:xfrm>
          <a:prstGeom prst="bentUpArrow">
            <a:avLst>
              <a:gd name="adj1" fmla="val 13747"/>
              <a:gd name="adj2" fmla="val 25000"/>
              <a:gd name="adj3" fmla="val 282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4B93E2-8C9D-D52F-CFE2-6007C268AB6F}"/>
              </a:ext>
            </a:extLst>
          </p:cNvPr>
          <p:cNvSpPr txBox="1"/>
          <p:nvPr/>
        </p:nvSpPr>
        <p:spPr>
          <a:xfrm>
            <a:off x="484852" y="6070201"/>
            <a:ext cx="33389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(1) Directory List files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6F77125-358B-FC0B-C7B2-45486CCC5332}"/>
              </a:ext>
            </a:extLst>
          </p:cNvPr>
          <p:cNvSpPr txBox="1"/>
          <p:nvPr/>
        </p:nvSpPr>
        <p:spPr>
          <a:xfrm>
            <a:off x="4344224" y="6179002"/>
            <a:ext cx="2485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/>
              <a:t>spark</a:t>
            </a:r>
            <a:r>
              <a:rPr lang="fr-FR" sz="3200" dirty="0"/>
              <a:t>-driver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B032B2C-F9D0-0AA8-CAAE-ECB750A5D2D1}"/>
              </a:ext>
            </a:extLst>
          </p:cNvPr>
          <p:cNvSpPr txBox="1"/>
          <p:nvPr/>
        </p:nvSpPr>
        <p:spPr>
          <a:xfrm>
            <a:off x="8198867" y="6190217"/>
            <a:ext cx="3300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/>
              <a:t>spark-executors</a:t>
            </a:r>
            <a:endParaRPr lang="fr-FR" sz="3200" dirty="0"/>
          </a:p>
        </p:txBody>
      </p:sp>
      <p:sp>
        <p:nvSpPr>
          <p:cNvPr id="35" name="Arrow: Bent-Up 34">
            <a:extLst>
              <a:ext uri="{FF2B5EF4-FFF2-40B4-BE49-F238E27FC236}">
                <a16:creationId xmlns:a16="http://schemas.microsoft.com/office/drawing/2014/main" id="{9BEE54FB-8721-B787-2E4B-EA3EBCC795CD}"/>
              </a:ext>
            </a:extLst>
          </p:cNvPr>
          <p:cNvSpPr/>
          <p:nvPr/>
        </p:nvSpPr>
        <p:spPr>
          <a:xfrm flipH="1">
            <a:off x="3044208" y="4243551"/>
            <a:ext cx="1195002" cy="917432"/>
          </a:xfrm>
          <a:prstGeom prst="bentUpArrow">
            <a:avLst>
              <a:gd name="adj1" fmla="val 5709"/>
              <a:gd name="adj2" fmla="val 11738"/>
              <a:gd name="adj3" fmla="val 338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Arrow: Bent-Up 35">
            <a:extLst>
              <a:ext uri="{FF2B5EF4-FFF2-40B4-BE49-F238E27FC236}">
                <a16:creationId xmlns:a16="http://schemas.microsoft.com/office/drawing/2014/main" id="{22292BEE-563B-5795-75AC-62576BF762DD}"/>
              </a:ext>
            </a:extLst>
          </p:cNvPr>
          <p:cNvSpPr/>
          <p:nvPr/>
        </p:nvSpPr>
        <p:spPr>
          <a:xfrm flipH="1">
            <a:off x="3225078" y="4128021"/>
            <a:ext cx="1195002" cy="917432"/>
          </a:xfrm>
          <a:prstGeom prst="bentUpArrow">
            <a:avLst>
              <a:gd name="adj1" fmla="val 5709"/>
              <a:gd name="adj2" fmla="val 11738"/>
              <a:gd name="adj3" fmla="val 338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Arrow: Bent-Up 36">
            <a:extLst>
              <a:ext uri="{FF2B5EF4-FFF2-40B4-BE49-F238E27FC236}">
                <a16:creationId xmlns:a16="http://schemas.microsoft.com/office/drawing/2014/main" id="{9CB9FF1D-2078-8E38-D5A4-2F2C9A8AD649}"/>
              </a:ext>
            </a:extLst>
          </p:cNvPr>
          <p:cNvSpPr/>
          <p:nvPr/>
        </p:nvSpPr>
        <p:spPr>
          <a:xfrm flipH="1">
            <a:off x="3431830" y="3991355"/>
            <a:ext cx="1195002" cy="917432"/>
          </a:xfrm>
          <a:prstGeom prst="bentUpArrow">
            <a:avLst>
              <a:gd name="adj1" fmla="val 5709"/>
              <a:gd name="adj2" fmla="val 11738"/>
              <a:gd name="adj3" fmla="val 338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5D4B43D-7309-13B1-A715-7860A6D4C0FF}"/>
              </a:ext>
            </a:extLst>
          </p:cNvPr>
          <p:cNvSpPr txBox="1"/>
          <p:nvPr/>
        </p:nvSpPr>
        <p:spPr>
          <a:xfrm>
            <a:off x="2502904" y="5059368"/>
            <a:ext cx="236391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(2) </a:t>
            </a:r>
            <a:r>
              <a:rPr lang="fr-FR" sz="2800" b="1" dirty="0" err="1"/>
              <a:t>read</a:t>
            </a:r>
            <a:r>
              <a:rPr lang="fr-FR" sz="2800" b="1" dirty="0"/>
              <a:t> N files</a:t>
            </a:r>
          </a:p>
          <a:p>
            <a:r>
              <a:rPr lang="fr-FR" sz="2800" b="1" dirty="0"/>
              <a:t> </a:t>
            </a:r>
            <a:r>
              <a:rPr lang="fr-FR" sz="2800" b="1" dirty="0" err="1"/>
              <a:t>metadata</a:t>
            </a:r>
            <a:endParaRPr lang="fr-FR" sz="28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2D9C08-9F9D-148F-075F-A8A9F0512DDD}"/>
              </a:ext>
            </a:extLst>
          </p:cNvPr>
          <p:cNvSpPr txBox="1"/>
          <p:nvPr/>
        </p:nvSpPr>
        <p:spPr>
          <a:xfrm>
            <a:off x="6065914" y="5109308"/>
            <a:ext cx="41600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(3) </a:t>
            </a:r>
            <a:r>
              <a:rPr lang="fr-FR" sz="2800" b="1" dirty="0" err="1"/>
              <a:t>Send</a:t>
            </a:r>
            <a:r>
              <a:rPr lang="fr-FR" sz="2800" b="1" dirty="0"/>
              <a:t> </a:t>
            </a:r>
            <a:r>
              <a:rPr lang="fr-FR" sz="2800" b="1" dirty="0" err="1"/>
              <a:t>tasks</a:t>
            </a:r>
            <a:r>
              <a:rPr lang="fr-FR" sz="2800" b="1" dirty="0"/>
              <a:t> to </a:t>
            </a:r>
            <a:r>
              <a:rPr lang="fr-FR" sz="2800" b="1" dirty="0" err="1"/>
              <a:t>executors</a:t>
            </a:r>
            <a:endParaRPr lang="fr-FR" sz="2800" b="1" dirty="0"/>
          </a:p>
          <a:p>
            <a:r>
              <a:rPr lang="fr-FR" sz="2800" b="1" dirty="0" err="1"/>
              <a:t>Task_i</a:t>
            </a:r>
            <a:r>
              <a:rPr lang="fr-FR" sz="2800" b="1" dirty="0"/>
              <a:t> = « </a:t>
            </a:r>
            <a:r>
              <a:rPr lang="fr-FR" sz="2800" b="1" dirty="0" err="1"/>
              <a:t>read</a:t>
            </a:r>
            <a:r>
              <a:rPr lang="fr-FR" sz="2800" b="1" dirty="0"/>
              <a:t> </a:t>
            </a:r>
            <a:r>
              <a:rPr lang="fr-FR" sz="2800" b="1" dirty="0" err="1"/>
              <a:t>file_j</a:t>
            </a:r>
            <a:r>
              <a:rPr lang="fr-FR" sz="2800" b="1" dirty="0"/>
              <a:t> »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C03D4C1-AF7E-6723-DD44-AAF30D74FF49}"/>
              </a:ext>
            </a:extLst>
          </p:cNvPr>
          <p:cNvSpPr txBox="1"/>
          <p:nvPr/>
        </p:nvSpPr>
        <p:spPr>
          <a:xfrm>
            <a:off x="4302826" y="1836100"/>
            <a:ext cx="2791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(4) </a:t>
            </a:r>
            <a:r>
              <a:rPr lang="fr-FR" sz="2800" b="1" dirty="0" err="1"/>
              <a:t>exec</a:t>
            </a:r>
            <a:r>
              <a:rPr lang="fr-FR" sz="2800" b="1" dirty="0"/>
              <a:t> </a:t>
            </a:r>
            <a:r>
              <a:rPr lang="fr-FR" sz="2800" b="1" dirty="0" err="1"/>
              <a:t>read</a:t>
            </a:r>
            <a:r>
              <a:rPr lang="fr-FR" sz="2800" b="1" dirty="0"/>
              <a:t> </a:t>
            </a:r>
            <a:r>
              <a:rPr lang="fr-FR" sz="2800" b="1" dirty="0" err="1"/>
              <a:t>task</a:t>
            </a:r>
            <a:endParaRPr lang="fr-FR" sz="2800" b="1" dirty="0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B24DE757-C417-BC7E-B60E-EF9BB7955F10}"/>
              </a:ext>
            </a:extLst>
          </p:cNvPr>
          <p:cNvSpPr/>
          <p:nvPr/>
        </p:nvSpPr>
        <p:spPr>
          <a:xfrm rot="19144861" flipH="1" flipV="1">
            <a:off x="7645909" y="2765005"/>
            <a:ext cx="673741" cy="108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EEA64C11-A5DD-100C-BAEC-7D0AEDF1B3B1}"/>
              </a:ext>
            </a:extLst>
          </p:cNvPr>
          <p:cNvSpPr/>
          <p:nvPr/>
        </p:nvSpPr>
        <p:spPr>
          <a:xfrm rot="19470135" flipH="1" flipV="1">
            <a:off x="7532957" y="3671287"/>
            <a:ext cx="673741" cy="108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50FB1F2A-37F2-FDDE-F3E1-9583945401E3}"/>
              </a:ext>
            </a:extLst>
          </p:cNvPr>
          <p:cNvSpPr/>
          <p:nvPr/>
        </p:nvSpPr>
        <p:spPr>
          <a:xfrm rot="20085989" flipH="1" flipV="1">
            <a:off x="7555053" y="4436512"/>
            <a:ext cx="673741" cy="108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110BDB5-6B8F-84AF-48BC-8C90E386835E}"/>
              </a:ext>
            </a:extLst>
          </p:cNvPr>
          <p:cNvSpPr txBox="1"/>
          <p:nvPr/>
        </p:nvSpPr>
        <p:spPr>
          <a:xfrm>
            <a:off x="7166378" y="1074496"/>
            <a:ext cx="46360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(5) </a:t>
            </a:r>
            <a:r>
              <a:rPr lang="fr-FR" sz="2800" b="1" dirty="0" err="1"/>
              <a:t>Send</a:t>
            </a:r>
            <a:r>
              <a:rPr lang="fr-FR" sz="2800" b="1" dirty="0"/>
              <a:t> </a:t>
            </a:r>
            <a:r>
              <a:rPr lang="fr-FR" sz="2800" b="1" dirty="0" err="1"/>
              <a:t>tasks</a:t>
            </a:r>
            <a:r>
              <a:rPr lang="fr-FR" sz="2800" b="1" dirty="0"/>
              <a:t> </a:t>
            </a:r>
            <a:r>
              <a:rPr lang="fr-FR" sz="2800" b="1" dirty="0" err="1"/>
              <a:t>progress</a:t>
            </a:r>
            <a:r>
              <a:rPr lang="fr-FR" sz="2800" b="1" dirty="0"/>
              <a:t>/</a:t>
            </a:r>
            <a:r>
              <a:rPr lang="fr-FR" sz="2800" b="1" dirty="0" err="1"/>
              <a:t>status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214258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003E6-3521-956F-1B4C-38E38E1C7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Remark</a:t>
            </a:r>
            <a:r>
              <a:rPr lang="fr-FR" dirty="0"/>
              <a:t> [1/2] on </a:t>
            </a:r>
            <a:r>
              <a:rPr lang="fr-FR" dirty="0" err="1"/>
              <a:t>Parallelism</a:t>
            </a:r>
            <a:br>
              <a:rPr lang="fr-FR" dirty="0"/>
            </a:br>
            <a:r>
              <a:rPr lang="fr-FR" dirty="0" err="1"/>
              <a:t>only</a:t>
            </a:r>
            <a:r>
              <a:rPr lang="fr-FR" dirty="0"/>
              <a:t> 1 File -&gt; </a:t>
            </a:r>
            <a:r>
              <a:rPr lang="fr-FR" dirty="0" err="1"/>
              <a:t>only</a:t>
            </a:r>
            <a:r>
              <a:rPr lang="fr-FR" dirty="0"/>
              <a:t> 1 </a:t>
            </a:r>
            <a:r>
              <a:rPr lang="fr-FR" dirty="0" err="1"/>
              <a:t>Task</a:t>
            </a:r>
            <a:endParaRPr lang="fr-FR" dirty="0"/>
          </a:p>
        </p:txBody>
      </p:sp>
      <p:sp>
        <p:nvSpPr>
          <p:cNvPr id="4" name="Rectangle: Folded Corner 3">
            <a:extLst>
              <a:ext uri="{FF2B5EF4-FFF2-40B4-BE49-F238E27FC236}">
                <a16:creationId xmlns:a16="http://schemas.microsoft.com/office/drawing/2014/main" id="{889048CC-C89E-0DE8-D9CA-F9F028AA5BBE}"/>
              </a:ext>
            </a:extLst>
          </p:cNvPr>
          <p:cNvSpPr/>
          <p:nvPr/>
        </p:nvSpPr>
        <p:spPr>
          <a:xfrm>
            <a:off x="2945597" y="2927984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CF264C-994E-1B5A-F109-6EDD619129C3}"/>
              </a:ext>
            </a:extLst>
          </p:cNvPr>
          <p:cNvSpPr txBox="1"/>
          <p:nvPr/>
        </p:nvSpPr>
        <p:spPr>
          <a:xfrm>
            <a:off x="2796606" y="3549421"/>
            <a:ext cx="8451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1 File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D23B995-2583-3A27-9D8D-8B772CA6FE4C}"/>
              </a:ext>
            </a:extLst>
          </p:cNvPr>
          <p:cNvSpPr/>
          <p:nvPr/>
        </p:nvSpPr>
        <p:spPr>
          <a:xfrm rot="20831593">
            <a:off x="5757841" y="2466301"/>
            <a:ext cx="745725" cy="4838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C70806D-9E57-8184-2653-66D2D8620A1A}"/>
              </a:ext>
            </a:extLst>
          </p:cNvPr>
          <p:cNvSpPr/>
          <p:nvPr/>
        </p:nvSpPr>
        <p:spPr>
          <a:xfrm>
            <a:off x="9248387" y="184657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AE50B77-B0AE-DF38-66FF-779FBA6B1F87}"/>
              </a:ext>
            </a:extLst>
          </p:cNvPr>
          <p:cNvSpPr/>
          <p:nvPr/>
        </p:nvSpPr>
        <p:spPr>
          <a:xfrm>
            <a:off x="9232343" y="2869480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DCE90EA-6E1F-AF89-DE45-0260E4661EEE}"/>
              </a:ext>
            </a:extLst>
          </p:cNvPr>
          <p:cNvSpPr/>
          <p:nvPr/>
        </p:nvSpPr>
        <p:spPr>
          <a:xfrm>
            <a:off x="9246403" y="389394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B25F65-5F25-0783-01DB-2DE9304B4501}"/>
              </a:ext>
            </a:extLst>
          </p:cNvPr>
          <p:cNvSpPr/>
          <p:nvPr/>
        </p:nvSpPr>
        <p:spPr>
          <a:xfrm>
            <a:off x="9710026" y="2034816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87D0C37C-CA61-2BEE-2A04-27D456154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6707" y="1675424"/>
            <a:ext cx="663946" cy="1032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0ED94852-5C65-C2F1-7246-CE4678A8C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6707" y="2756336"/>
            <a:ext cx="663945" cy="103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7D2C7109-D9B6-4709-FBB9-FE83CA8BB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6708" y="3830855"/>
            <a:ext cx="662943" cy="103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HDFS Storage Efficiency Using Tiered Storage">
            <a:extLst>
              <a:ext uri="{FF2B5EF4-FFF2-40B4-BE49-F238E27FC236}">
                <a16:creationId xmlns:a16="http://schemas.microsoft.com/office/drawing/2014/main" id="{224E2C03-DC01-5351-FD43-158BF6CCF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52" y="2587177"/>
            <a:ext cx="2313456" cy="1279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>
            <a:extLst>
              <a:ext uri="{FF2B5EF4-FFF2-40B4-BE49-F238E27FC236}">
                <a16:creationId xmlns:a16="http://schemas.microsoft.com/office/drawing/2014/main" id="{67DBE758-B3FC-DAFF-0D8F-8575A3B0F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370" y="4834414"/>
            <a:ext cx="724351" cy="1126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Right 23">
            <a:extLst>
              <a:ext uri="{FF2B5EF4-FFF2-40B4-BE49-F238E27FC236}">
                <a16:creationId xmlns:a16="http://schemas.microsoft.com/office/drawing/2014/main" id="{2B79DEC0-8462-9333-C3FC-94606BD99E15}"/>
              </a:ext>
            </a:extLst>
          </p:cNvPr>
          <p:cNvSpPr/>
          <p:nvPr/>
        </p:nvSpPr>
        <p:spPr>
          <a:xfrm rot="19144861">
            <a:off x="5822438" y="4490460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Arrow: Bent-Up 26">
            <a:extLst>
              <a:ext uri="{FF2B5EF4-FFF2-40B4-BE49-F238E27FC236}">
                <a16:creationId xmlns:a16="http://schemas.microsoft.com/office/drawing/2014/main" id="{82AD59A9-B9F2-EE2B-5B80-E01F6A96BC55}"/>
              </a:ext>
            </a:extLst>
          </p:cNvPr>
          <p:cNvSpPr/>
          <p:nvPr/>
        </p:nvSpPr>
        <p:spPr>
          <a:xfrm flipH="1">
            <a:off x="1361541" y="5261382"/>
            <a:ext cx="1195002" cy="917432"/>
          </a:xfrm>
          <a:prstGeom prst="bentUpArrow">
            <a:avLst>
              <a:gd name="adj1" fmla="val 13747"/>
              <a:gd name="adj2" fmla="val 25000"/>
              <a:gd name="adj3" fmla="val 282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66940D1-E501-6FBC-2A0E-919EACBFC615}"/>
              </a:ext>
            </a:extLst>
          </p:cNvPr>
          <p:cNvSpPr txBox="1"/>
          <p:nvPr/>
        </p:nvSpPr>
        <p:spPr>
          <a:xfrm>
            <a:off x="484852" y="6070201"/>
            <a:ext cx="33389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(1) Directory List files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BEAEB42-582E-DF31-9619-F40A5D266CB4}"/>
              </a:ext>
            </a:extLst>
          </p:cNvPr>
          <p:cNvSpPr txBox="1"/>
          <p:nvPr/>
        </p:nvSpPr>
        <p:spPr>
          <a:xfrm>
            <a:off x="4344224" y="6179002"/>
            <a:ext cx="2485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/>
              <a:t>spark</a:t>
            </a:r>
            <a:r>
              <a:rPr lang="fr-FR" sz="3200" dirty="0"/>
              <a:t>-driver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7D4B2A6-6DE2-ADA5-C868-9873372C537C}"/>
              </a:ext>
            </a:extLst>
          </p:cNvPr>
          <p:cNvSpPr txBox="1"/>
          <p:nvPr/>
        </p:nvSpPr>
        <p:spPr>
          <a:xfrm>
            <a:off x="8198867" y="6190217"/>
            <a:ext cx="3300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/>
              <a:t>spark-executors</a:t>
            </a:r>
            <a:endParaRPr lang="fr-FR" sz="3200" dirty="0"/>
          </a:p>
        </p:txBody>
      </p:sp>
      <p:sp>
        <p:nvSpPr>
          <p:cNvPr id="31" name="Arrow: Bent-Up 30">
            <a:extLst>
              <a:ext uri="{FF2B5EF4-FFF2-40B4-BE49-F238E27FC236}">
                <a16:creationId xmlns:a16="http://schemas.microsoft.com/office/drawing/2014/main" id="{A85FF213-FF8D-0F0E-28FD-F722D73C20D1}"/>
              </a:ext>
            </a:extLst>
          </p:cNvPr>
          <p:cNvSpPr/>
          <p:nvPr/>
        </p:nvSpPr>
        <p:spPr>
          <a:xfrm flipH="1">
            <a:off x="3044208" y="4243551"/>
            <a:ext cx="1195002" cy="917432"/>
          </a:xfrm>
          <a:prstGeom prst="bentUpArrow">
            <a:avLst>
              <a:gd name="adj1" fmla="val 5709"/>
              <a:gd name="adj2" fmla="val 11738"/>
              <a:gd name="adj3" fmla="val 338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61471F-81FD-57CD-D210-6A9A8B54A30A}"/>
              </a:ext>
            </a:extLst>
          </p:cNvPr>
          <p:cNvSpPr txBox="1"/>
          <p:nvPr/>
        </p:nvSpPr>
        <p:spPr>
          <a:xfrm>
            <a:off x="2502904" y="5059368"/>
            <a:ext cx="190225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(2) </a:t>
            </a:r>
            <a:r>
              <a:rPr lang="fr-FR" sz="2800" b="1" dirty="0" err="1"/>
              <a:t>read</a:t>
            </a:r>
            <a:r>
              <a:rPr lang="fr-FR" sz="2800" b="1" dirty="0"/>
              <a:t> file</a:t>
            </a:r>
          </a:p>
          <a:p>
            <a:r>
              <a:rPr lang="fr-FR" sz="2800" b="1" dirty="0"/>
              <a:t> </a:t>
            </a:r>
            <a:r>
              <a:rPr lang="fr-FR" sz="2800" b="1" dirty="0" err="1"/>
              <a:t>metadata</a:t>
            </a:r>
            <a:endParaRPr lang="fr-FR" sz="28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00B0420-E24C-0165-FBDD-25C946CFC6E4}"/>
              </a:ext>
            </a:extLst>
          </p:cNvPr>
          <p:cNvSpPr txBox="1"/>
          <p:nvPr/>
        </p:nvSpPr>
        <p:spPr>
          <a:xfrm>
            <a:off x="6065914" y="5109308"/>
            <a:ext cx="41600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(3) </a:t>
            </a:r>
            <a:r>
              <a:rPr lang="fr-FR" sz="2800" b="1" dirty="0" err="1"/>
              <a:t>Send</a:t>
            </a:r>
            <a:r>
              <a:rPr lang="fr-FR" sz="2800" b="1" dirty="0"/>
              <a:t> </a:t>
            </a:r>
            <a:r>
              <a:rPr lang="fr-FR" sz="2800" b="1" dirty="0" err="1"/>
              <a:t>task</a:t>
            </a:r>
            <a:r>
              <a:rPr lang="fr-FR" sz="2800" b="1" dirty="0"/>
              <a:t> to </a:t>
            </a:r>
            <a:r>
              <a:rPr lang="fr-FR" sz="2800" b="1" dirty="0" err="1"/>
              <a:t>executors</a:t>
            </a:r>
            <a:endParaRPr lang="fr-FR" sz="2800" b="1" dirty="0"/>
          </a:p>
          <a:p>
            <a:r>
              <a:rPr lang="fr-FR" sz="2800" b="1" dirty="0" err="1"/>
              <a:t>Task_i</a:t>
            </a:r>
            <a:r>
              <a:rPr lang="fr-FR" sz="2800" b="1" dirty="0"/>
              <a:t> = « </a:t>
            </a:r>
            <a:r>
              <a:rPr lang="fr-FR" sz="2800" b="1" dirty="0" err="1"/>
              <a:t>read</a:t>
            </a:r>
            <a:r>
              <a:rPr lang="fr-FR" sz="2800" b="1" dirty="0"/>
              <a:t> </a:t>
            </a:r>
            <a:r>
              <a:rPr lang="fr-FR" sz="2800" b="1" dirty="0" err="1"/>
              <a:t>file_j</a:t>
            </a:r>
            <a:r>
              <a:rPr lang="fr-FR" sz="2800" b="1" dirty="0"/>
              <a:t> »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0155466-5E90-B4DF-CB56-C02E16943E63}"/>
              </a:ext>
            </a:extLst>
          </p:cNvPr>
          <p:cNvSpPr txBox="1"/>
          <p:nvPr/>
        </p:nvSpPr>
        <p:spPr>
          <a:xfrm>
            <a:off x="4302826" y="1836100"/>
            <a:ext cx="2791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(4) </a:t>
            </a:r>
            <a:r>
              <a:rPr lang="fr-FR" sz="2800" b="1" dirty="0" err="1"/>
              <a:t>exec</a:t>
            </a:r>
            <a:r>
              <a:rPr lang="fr-FR" sz="2800" b="1" dirty="0"/>
              <a:t> </a:t>
            </a:r>
            <a:r>
              <a:rPr lang="fr-FR" sz="2800" b="1" dirty="0" err="1"/>
              <a:t>read</a:t>
            </a:r>
            <a:r>
              <a:rPr lang="fr-FR" sz="2800" b="1" dirty="0"/>
              <a:t> </a:t>
            </a:r>
            <a:r>
              <a:rPr lang="fr-FR" sz="2800" b="1" dirty="0" err="1"/>
              <a:t>task</a:t>
            </a:r>
            <a:endParaRPr lang="fr-FR" sz="2800" b="1" dirty="0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BA60B1B4-CD34-C2FE-D87A-724707079DE6}"/>
              </a:ext>
            </a:extLst>
          </p:cNvPr>
          <p:cNvSpPr/>
          <p:nvPr/>
        </p:nvSpPr>
        <p:spPr>
          <a:xfrm rot="19144861" flipH="1" flipV="1">
            <a:off x="7645909" y="2765005"/>
            <a:ext cx="673741" cy="108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0962" name="Picture 2" descr="lazy girl sleeping on work unproductive workers cute cartoon illustration  1893571 Vector Art at Vecteezy">
            <a:extLst>
              <a:ext uri="{FF2B5EF4-FFF2-40B4-BE49-F238E27FC236}">
                <a16:creationId xmlns:a16="http://schemas.microsoft.com/office/drawing/2014/main" id="{13CD0840-4E16-9316-FBB0-D64EFA621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4721" y="2672555"/>
            <a:ext cx="2166524" cy="216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7132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51B4C-27D6-7CF0-A62F-936081759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015AB9-2E77-DD05-F260-1618F23DB6B8}"/>
              </a:ext>
            </a:extLst>
          </p:cNvPr>
          <p:cNvSpPr txBox="1"/>
          <p:nvPr/>
        </p:nvSpPr>
        <p:spPr>
          <a:xfrm>
            <a:off x="4518733" y="2481309"/>
            <a:ext cx="499938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Example RAW to LAKE transformations</a:t>
            </a:r>
          </a:p>
          <a:p>
            <a:endParaRPr lang="fr-FR" sz="2400" dirty="0"/>
          </a:p>
          <a:p>
            <a:r>
              <a:rPr lang="fr-FR" sz="2400" dirty="0" err="1"/>
              <a:t>Explanation</a:t>
            </a:r>
            <a:r>
              <a:rPr lang="fr-FR" sz="2400" dirty="0"/>
              <a:t> </a:t>
            </a:r>
            <a:r>
              <a:rPr lang="fr-FR" sz="2400" dirty="0" err="1"/>
              <a:t>step</a:t>
            </a:r>
            <a:r>
              <a:rPr lang="fr-FR" sz="2400" dirty="0"/>
              <a:t>-by-</a:t>
            </a:r>
            <a:r>
              <a:rPr lang="fr-FR" sz="2400" dirty="0" err="1"/>
              <a:t>step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 err="1"/>
              <a:t>Dataset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 err="1"/>
              <a:t>Parallel</a:t>
            </a:r>
            <a:r>
              <a:rPr lang="fr-FR" sz="2400" dirty="0"/>
              <a:t> Distribution</a:t>
            </a:r>
          </a:p>
        </p:txBody>
      </p:sp>
    </p:spTree>
    <p:extLst>
      <p:ext uri="{BB962C8B-B14F-4D97-AF65-F5344CB8AC3E}">
        <p14:creationId xmlns:p14="http://schemas.microsoft.com/office/powerpoint/2010/main" val="24606112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BF6A6-59DE-B493-1621-15A10FCF8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Remark</a:t>
            </a:r>
            <a:r>
              <a:rPr lang="fr-FR" dirty="0"/>
              <a:t> [2/2] on </a:t>
            </a:r>
            <a:r>
              <a:rPr lang="fr-FR" dirty="0" err="1"/>
              <a:t>Parallelism</a:t>
            </a:r>
            <a:br>
              <a:rPr lang="fr-FR" dirty="0"/>
            </a:br>
            <a:r>
              <a:rPr lang="fr-FR" dirty="0" err="1"/>
              <a:t>Splittable</a:t>
            </a:r>
            <a:r>
              <a:rPr lang="fr-FR" dirty="0"/>
              <a:t> File format (parquet).. Like </a:t>
            </a:r>
            <a:r>
              <a:rPr lang="fr-FR" dirty="0" err="1"/>
              <a:t>dir</a:t>
            </a:r>
            <a:endParaRPr lang="fr-FR" dirty="0"/>
          </a:p>
        </p:txBody>
      </p:sp>
      <p:sp>
        <p:nvSpPr>
          <p:cNvPr id="4" name="Rectangle: Folded Corner 3">
            <a:extLst>
              <a:ext uri="{FF2B5EF4-FFF2-40B4-BE49-F238E27FC236}">
                <a16:creationId xmlns:a16="http://schemas.microsoft.com/office/drawing/2014/main" id="{78380B45-C0C7-6CAD-9992-DD28619E72F8}"/>
              </a:ext>
            </a:extLst>
          </p:cNvPr>
          <p:cNvSpPr/>
          <p:nvPr/>
        </p:nvSpPr>
        <p:spPr>
          <a:xfrm>
            <a:off x="3850358" y="2109239"/>
            <a:ext cx="2088519" cy="4096214"/>
          </a:xfrm>
          <a:prstGeom prst="foldedCorner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Picture 6" descr="HDFS Storage Efficiency Using Tiered Storage">
            <a:extLst>
              <a:ext uri="{FF2B5EF4-FFF2-40B4-BE49-F238E27FC236}">
                <a16:creationId xmlns:a16="http://schemas.microsoft.com/office/drawing/2014/main" id="{F1B04BE5-F1C3-DA5D-2459-26B1D7352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13" y="1954358"/>
            <a:ext cx="2313456" cy="1279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Folded Corner 8">
            <a:extLst>
              <a:ext uri="{FF2B5EF4-FFF2-40B4-BE49-F238E27FC236}">
                <a16:creationId xmlns:a16="http://schemas.microsoft.com/office/drawing/2014/main" id="{E99CA681-F9A4-2796-1D15-99EEC7BDCD0D}"/>
              </a:ext>
            </a:extLst>
          </p:cNvPr>
          <p:cNvSpPr/>
          <p:nvPr/>
        </p:nvSpPr>
        <p:spPr>
          <a:xfrm>
            <a:off x="3990270" y="2197976"/>
            <a:ext cx="1773887" cy="995087"/>
          </a:xfrm>
          <a:prstGeom prst="foldedCorner">
            <a:avLst>
              <a:gd name="adj" fmla="val 364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: Folded Corner 9">
            <a:extLst>
              <a:ext uri="{FF2B5EF4-FFF2-40B4-BE49-F238E27FC236}">
                <a16:creationId xmlns:a16="http://schemas.microsoft.com/office/drawing/2014/main" id="{41B1353C-AAC9-5C93-755C-CFB60065D7CB}"/>
              </a:ext>
            </a:extLst>
          </p:cNvPr>
          <p:cNvSpPr/>
          <p:nvPr/>
        </p:nvSpPr>
        <p:spPr>
          <a:xfrm>
            <a:off x="3990272" y="3281800"/>
            <a:ext cx="1773887" cy="995087"/>
          </a:xfrm>
          <a:prstGeom prst="foldedCorner">
            <a:avLst>
              <a:gd name="adj" fmla="val 364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: Folded Corner 10">
            <a:extLst>
              <a:ext uri="{FF2B5EF4-FFF2-40B4-BE49-F238E27FC236}">
                <a16:creationId xmlns:a16="http://schemas.microsoft.com/office/drawing/2014/main" id="{5F7CDF9A-3B5D-AE29-1A23-5BF2596182C9}"/>
              </a:ext>
            </a:extLst>
          </p:cNvPr>
          <p:cNvSpPr/>
          <p:nvPr/>
        </p:nvSpPr>
        <p:spPr>
          <a:xfrm>
            <a:off x="3990270" y="4387113"/>
            <a:ext cx="1773887" cy="995087"/>
          </a:xfrm>
          <a:prstGeom prst="foldedCorner">
            <a:avLst>
              <a:gd name="adj" fmla="val 364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: Folded Corner 11">
            <a:extLst>
              <a:ext uri="{FF2B5EF4-FFF2-40B4-BE49-F238E27FC236}">
                <a16:creationId xmlns:a16="http://schemas.microsoft.com/office/drawing/2014/main" id="{B4E41D1E-CCB6-A26B-F3D2-B8B386796FC4}"/>
              </a:ext>
            </a:extLst>
          </p:cNvPr>
          <p:cNvSpPr/>
          <p:nvPr/>
        </p:nvSpPr>
        <p:spPr>
          <a:xfrm>
            <a:off x="3990270" y="5625715"/>
            <a:ext cx="1773887" cy="475785"/>
          </a:xfrm>
          <a:prstGeom prst="foldedCorner">
            <a:avLst>
              <a:gd name="adj" fmla="val 36471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1952AC-740C-1746-3B7C-69F532779051}"/>
              </a:ext>
            </a:extLst>
          </p:cNvPr>
          <p:cNvSpPr txBox="1"/>
          <p:nvPr/>
        </p:nvSpPr>
        <p:spPr>
          <a:xfrm>
            <a:off x="3850358" y="6320315"/>
            <a:ext cx="23264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1 </a:t>
            </a:r>
            <a:r>
              <a:rPr lang="fr-FR" sz="2800" dirty="0" err="1"/>
              <a:t>splittable</a:t>
            </a:r>
            <a:r>
              <a:rPr lang="fr-FR" sz="2800" dirty="0"/>
              <a:t> file</a:t>
            </a:r>
          </a:p>
        </p:txBody>
      </p:sp>
      <p:sp>
        <p:nvSpPr>
          <p:cNvPr id="15" name="Arrow: Bent-Up 14">
            <a:extLst>
              <a:ext uri="{FF2B5EF4-FFF2-40B4-BE49-F238E27FC236}">
                <a16:creationId xmlns:a16="http://schemas.microsoft.com/office/drawing/2014/main" id="{7D96ECAA-1E27-0172-C47A-AE7D40F991E9}"/>
              </a:ext>
            </a:extLst>
          </p:cNvPr>
          <p:cNvSpPr/>
          <p:nvPr/>
        </p:nvSpPr>
        <p:spPr>
          <a:xfrm rot="16200000" flipV="1">
            <a:off x="2842881" y="4575412"/>
            <a:ext cx="1407821" cy="692784"/>
          </a:xfrm>
          <a:prstGeom prst="bentUpArrow">
            <a:avLst>
              <a:gd name="adj1" fmla="val 12016"/>
              <a:gd name="adj2" fmla="val 25000"/>
              <a:gd name="adj3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6EBD6781-D8DC-C2B9-D4EB-C4C0175B6422}"/>
              </a:ext>
            </a:extLst>
          </p:cNvPr>
          <p:cNvSpPr/>
          <p:nvPr/>
        </p:nvSpPr>
        <p:spPr>
          <a:xfrm flipH="1">
            <a:off x="6415548" y="5625714"/>
            <a:ext cx="457200" cy="47578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708433-66B2-982F-7476-F66C547B813E}"/>
              </a:ext>
            </a:extLst>
          </p:cNvPr>
          <p:cNvSpPr txBox="1"/>
          <p:nvPr/>
        </p:nvSpPr>
        <p:spPr>
          <a:xfrm>
            <a:off x="7283051" y="5297512"/>
            <a:ext cx="47885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/>
              <a:t>File </a:t>
            </a:r>
            <a:r>
              <a:rPr lang="fr-FR" sz="2800" b="1" dirty="0" err="1"/>
              <a:t>metadata</a:t>
            </a:r>
            <a:endParaRPr lang="fr-FR" sz="2800" b="1" dirty="0"/>
          </a:p>
          <a:p>
            <a:r>
              <a:rPr lang="fr-FR" sz="2800" b="1" dirty="0"/>
              <a:t>= </a:t>
            </a:r>
            <a:r>
              <a:rPr lang="fr-FR" sz="2800" b="1" dirty="0" err="1"/>
              <a:t>schema</a:t>
            </a:r>
            <a:r>
              <a:rPr lang="fr-FR" sz="2800" b="1" dirty="0"/>
              <a:t> + N blocks infos </a:t>
            </a:r>
            <a:br>
              <a:rPr lang="fr-FR" sz="2800" b="1" dirty="0"/>
            </a:br>
            <a:r>
              <a:rPr lang="fr-FR" sz="2800" b="1" dirty="0"/>
              <a:t>                              (offset + stats)</a:t>
            </a:r>
          </a:p>
        </p:txBody>
      </p:sp>
      <p:sp>
        <p:nvSpPr>
          <p:cNvPr id="18" name="Arrow: Bent-Up 17">
            <a:extLst>
              <a:ext uri="{FF2B5EF4-FFF2-40B4-BE49-F238E27FC236}">
                <a16:creationId xmlns:a16="http://schemas.microsoft.com/office/drawing/2014/main" id="{6806D167-B6BE-0931-F799-071AE5317A56}"/>
              </a:ext>
            </a:extLst>
          </p:cNvPr>
          <p:cNvSpPr/>
          <p:nvPr/>
        </p:nvSpPr>
        <p:spPr>
          <a:xfrm rot="16200000" flipV="1">
            <a:off x="1549898" y="3301583"/>
            <a:ext cx="3564622" cy="1083641"/>
          </a:xfrm>
          <a:prstGeom prst="bentUpArrow">
            <a:avLst>
              <a:gd name="adj1" fmla="val 7776"/>
              <a:gd name="adj2" fmla="val 14112"/>
              <a:gd name="adj3" fmla="val 370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Arrow: Bent-Up 18">
            <a:extLst>
              <a:ext uri="{FF2B5EF4-FFF2-40B4-BE49-F238E27FC236}">
                <a16:creationId xmlns:a16="http://schemas.microsoft.com/office/drawing/2014/main" id="{39DB5270-88C4-8C16-CD2F-23CD26819922}"/>
              </a:ext>
            </a:extLst>
          </p:cNvPr>
          <p:cNvSpPr/>
          <p:nvPr/>
        </p:nvSpPr>
        <p:spPr>
          <a:xfrm rot="16200000" flipV="1">
            <a:off x="2177073" y="3928758"/>
            <a:ext cx="2499057" cy="894856"/>
          </a:xfrm>
          <a:prstGeom prst="bentUpArrow">
            <a:avLst>
              <a:gd name="adj1" fmla="val 7660"/>
              <a:gd name="adj2" fmla="val 18971"/>
              <a:gd name="adj3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43FA34-F964-D2B4-4ED8-D41243E80DB2}"/>
              </a:ext>
            </a:extLst>
          </p:cNvPr>
          <p:cNvSpPr txBox="1"/>
          <p:nvPr/>
        </p:nvSpPr>
        <p:spPr>
          <a:xfrm>
            <a:off x="7149896" y="2965703"/>
            <a:ext cx="468814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N x Blocks</a:t>
            </a:r>
            <a:br>
              <a:rPr lang="fr-FR" sz="2800" b="1" dirty="0"/>
            </a:br>
            <a:r>
              <a:rPr lang="fr-FR" sz="2800" b="1" dirty="0"/>
              <a:t>   </a:t>
            </a:r>
            <a:r>
              <a:rPr lang="fr-FR" sz="2800" dirty="0"/>
              <a:t>(</a:t>
            </a:r>
            <a:r>
              <a:rPr lang="fr-FR" sz="2800" dirty="0" err="1"/>
              <a:t>usually</a:t>
            </a:r>
            <a:r>
              <a:rPr lang="fr-FR" sz="2800" dirty="0"/>
              <a:t> 256 Mo)</a:t>
            </a:r>
            <a:endParaRPr lang="fr-FR" sz="2800" b="1" dirty="0"/>
          </a:p>
          <a:p>
            <a:r>
              <a:rPr lang="fr-FR" sz="2800" b="1" dirty="0"/>
              <a:t>   </a:t>
            </a:r>
            <a:r>
              <a:rPr lang="fr-FR" sz="2800" b="1" dirty="0" err="1"/>
              <a:t>independent</a:t>
            </a:r>
            <a:r>
              <a:rPr lang="fr-FR" sz="2800" b="1" dirty="0"/>
              <a:t>, </a:t>
            </a:r>
            <a:r>
              <a:rPr lang="fr-FR" sz="2800" b="1" dirty="0" err="1"/>
              <a:t>read</a:t>
            </a:r>
            <a:r>
              <a:rPr lang="fr-FR" sz="2800" b="1" dirty="0"/>
              <a:t> at offset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FD004626-E9DD-365B-85FB-3F4A2FD48822}"/>
              </a:ext>
            </a:extLst>
          </p:cNvPr>
          <p:cNvSpPr/>
          <p:nvPr/>
        </p:nvSpPr>
        <p:spPr>
          <a:xfrm flipH="1" flipV="1">
            <a:off x="6349180" y="2197975"/>
            <a:ext cx="523568" cy="3184224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D1E90F-9F66-36FB-8DE6-AB54E25D7E43}"/>
              </a:ext>
            </a:extLst>
          </p:cNvPr>
          <p:cNvSpPr txBox="1"/>
          <p:nvPr/>
        </p:nvSpPr>
        <p:spPr>
          <a:xfrm>
            <a:off x="1192208" y="4820458"/>
            <a:ext cx="15486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offsets</a:t>
            </a:r>
          </a:p>
          <a:p>
            <a:r>
              <a:rPr lang="fr-FR" sz="2800" b="1" dirty="0"/>
              <a:t>…Like </a:t>
            </a:r>
            <a:r>
              <a:rPr lang="fr-FR" sz="2800" b="1" dirty="0" err="1"/>
              <a:t>dir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30712399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480B5-519F-9291-6D05-8121B77B9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08426" cy="1325563"/>
          </a:xfrm>
        </p:spPr>
        <p:txBody>
          <a:bodyPr/>
          <a:lstStyle/>
          <a:p>
            <a:r>
              <a:rPr lang="fr-FR" dirty="0" err="1"/>
              <a:t>Zooming</a:t>
            </a:r>
            <a:r>
              <a:rPr lang="fr-FR" dirty="0"/>
              <a:t> RAW to LAKE – </a:t>
            </a:r>
            <a:r>
              <a:rPr lang="fr-FR" dirty="0" err="1"/>
              <a:t>Step</a:t>
            </a:r>
            <a:r>
              <a:rPr lang="fr-FR" dirty="0"/>
              <a:t> 2/4 : </a:t>
            </a:r>
            <a:r>
              <a:rPr lang="fr-FR" dirty="0" err="1"/>
              <a:t>Transform</a:t>
            </a:r>
            <a:r>
              <a:rPr lang="fr-FR" dirty="0"/>
              <a:t> </a:t>
            </a:r>
            <a:r>
              <a:rPr lang="fr-FR" dirty="0" err="1"/>
              <a:t>Dataset</a:t>
            </a:r>
            <a:endParaRPr lang="fr-FR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244D7-F3D9-3FBD-2D0E-33433C5D59C2}"/>
              </a:ext>
            </a:extLst>
          </p:cNvPr>
          <p:cNvSpPr/>
          <p:nvPr/>
        </p:nvSpPr>
        <p:spPr>
          <a:xfrm>
            <a:off x="3944106" y="3286740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69E49D8-8A76-1131-8A9C-590EF7F26ADA}"/>
              </a:ext>
            </a:extLst>
          </p:cNvPr>
          <p:cNvSpPr/>
          <p:nvPr/>
        </p:nvSpPr>
        <p:spPr>
          <a:xfrm>
            <a:off x="3944105" y="4046744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557606F-1578-4A48-0215-B9B4BD4FBC4E}"/>
              </a:ext>
            </a:extLst>
          </p:cNvPr>
          <p:cNvSpPr/>
          <p:nvPr/>
        </p:nvSpPr>
        <p:spPr>
          <a:xfrm>
            <a:off x="3957528" y="482058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57C19A-9C7B-12F3-B3D4-2A708C34BD23}"/>
              </a:ext>
            </a:extLst>
          </p:cNvPr>
          <p:cNvSpPr/>
          <p:nvPr/>
        </p:nvSpPr>
        <p:spPr>
          <a:xfrm>
            <a:off x="4405745" y="3499144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A6CF14-96AA-FD76-80E9-AD4A94B2756C}"/>
              </a:ext>
            </a:extLst>
          </p:cNvPr>
          <p:cNvSpPr/>
          <p:nvPr/>
        </p:nvSpPr>
        <p:spPr>
          <a:xfrm>
            <a:off x="4416583" y="4211011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35E472-1AA3-BA1D-99C6-CC8A99233EA2}"/>
              </a:ext>
            </a:extLst>
          </p:cNvPr>
          <p:cNvSpPr/>
          <p:nvPr/>
        </p:nvSpPr>
        <p:spPr>
          <a:xfrm>
            <a:off x="4581359" y="4924544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F7A4A3-03C4-15EE-1DEE-A3CF1F504138}"/>
              </a:ext>
            </a:extLst>
          </p:cNvPr>
          <p:cNvSpPr/>
          <p:nvPr/>
        </p:nvSpPr>
        <p:spPr>
          <a:xfrm>
            <a:off x="4889061" y="4364900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8C5B2D-D19D-EF1E-8AC7-3598CE9A7116}"/>
              </a:ext>
            </a:extLst>
          </p:cNvPr>
          <p:cNvSpPr/>
          <p:nvPr/>
        </p:nvSpPr>
        <p:spPr>
          <a:xfrm>
            <a:off x="4869533" y="3673519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141D45-D689-61EC-9FFF-1F92F986DCBA}"/>
              </a:ext>
            </a:extLst>
          </p:cNvPr>
          <p:cNvSpPr txBox="1"/>
          <p:nvPr/>
        </p:nvSpPr>
        <p:spPr>
          <a:xfrm>
            <a:off x="2510443" y="2145625"/>
            <a:ext cx="83071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&lt;Row&gt; ds2 =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ds.map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row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-&gt;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transformData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row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) )</a:t>
            </a:r>
            <a:endParaRPr lang="fr-FR" sz="24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DE52475-5480-252B-AB19-A9424FE3BCF5}"/>
              </a:ext>
            </a:extLst>
          </p:cNvPr>
          <p:cNvSpPr/>
          <p:nvPr/>
        </p:nvSpPr>
        <p:spPr>
          <a:xfrm>
            <a:off x="6776511" y="3286740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3366B7E-9F40-F116-AB6A-0D873B37D205}"/>
              </a:ext>
            </a:extLst>
          </p:cNvPr>
          <p:cNvSpPr/>
          <p:nvPr/>
        </p:nvSpPr>
        <p:spPr>
          <a:xfrm>
            <a:off x="6776510" y="4046744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95A0B8D-04E6-E441-DEE7-2E37EF0268C9}"/>
              </a:ext>
            </a:extLst>
          </p:cNvPr>
          <p:cNvSpPr/>
          <p:nvPr/>
        </p:nvSpPr>
        <p:spPr>
          <a:xfrm>
            <a:off x="6789933" y="482058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E1ACFAA-BAA2-333C-F3B1-0804E28682D1}"/>
              </a:ext>
            </a:extLst>
          </p:cNvPr>
          <p:cNvCxnSpPr>
            <a:cxnSpLocks/>
          </p:cNvCxnSpPr>
          <p:nvPr/>
        </p:nvCxnSpPr>
        <p:spPr>
          <a:xfrm flipV="1">
            <a:off x="4776011" y="3576066"/>
            <a:ext cx="2272939" cy="537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73081CEB-6E6E-C042-C0A2-8D4D9E001E00}"/>
              </a:ext>
            </a:extLst>
          </p:cNvPr>
          <p:cNvSpPr/>
          <p:nvPr/>
        </p:nvSpPr>
        <p:spPr>
          <a:xfrm>
            <a:off x="7118758" y="3463552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E0EED2F-81D3-89C1-9A3B-4D4747B04E13}"/>
              </a:ext>
            </a:extLst>
          </p:cNvPr>
          <p:cNvCxnSpPr>
            <a:cxnSpLocks/>
          </p:cNvCxnSpPr>
          <p:nvPr/>
        </p:nvCxnSpPr>
        <p:spPr>
          <a:xfrm>
            <a:off x="5233622" y="3831982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25DAADD1-0368-76F3-A156-437ABA204E15}"/>
              </a:ext>
            </a:extLst>
          </p:cNvPr>
          <p:cNvSpPr/>
          <p:nvPr/>
        </p:nvSpPr>
        <p:spPr>
          <a:xfrm>
            <a:off x="7613404" y="3615121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9B4D324E-D1BB-279D-477C-5E555789FEA6}"/>
              </a:ext>
            </a:extLst>
          </p:cNvPr>
          <p:cNvSpPr/>
          <p:nvPr/>
        </p:nvSpPr>
        <p:spPr>
          <a:xfrm>
            <a:off x="7060769" y="4149020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5B8CDBCA-7FC6-E13C-883F-07CB7E9E3B74}"/>
              </a:ext>
            </a:extLst>
          </p:cNvPr>
          <p:cNvSpPr/>
          <p:nvPr/>
        </p:nvSpPr>
        <p:spPr>
          <a:xfrm>
            <a:off x="7613404" y="4349606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A393DD0C-E0EB-0DA7-77F6-07599109DB7B}"/>
              </a:ext>
            </a:extLst>
          </p:cNvPr>
          <p:cNvSpPr/>
          <p:nvPr/>
        </p:nvSpPr>
        <p:spPr>
          <a:xfrm>
            <a:off x="7256246" y="4936770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D14F4A7-517B-FC06-ED72-C57BAA635936}"/>
              </a:ext>
            </a:extLst>
          </p:cNvPr>
          <p:cNvCxnSpPr>
            <a:cxnSpLocks/>
          </p:cNvCxnSpPr>
          <p:nvPr/>
        </p:nvCxnSpPr>
        <p:spPr>
          <a:xfrm>
            <a:off x="5304998" y="4555139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8F1CEED-4A6B-7C92-8524-2D111DC21217}"/>
              </a:ext>
            </a:extLst>
          </p:cNvPr>
          <p:cNvCxnSpPr>
            <a:cxnSpLocks/>
          </p:cNvCxnSpPr>
          <p:nvPr/>
        </p:nvCxnSpPr>
        <p:spPr>
          <a:xfrm>
            <a:off x="4776012" y="4258750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32D493B-6305-4DCE-907D-687589C88A0D}"/>
              </a:ext>
            </a:extLst>
          </p:cNvPr>
          <p:cNvCxnSpPr>
            <a:cxnSpLocks/>
          </p:cNvCxnSpPr>
          <p:nvPr/>
        </p:nvCxnSpPr>
        <p:spPr>
          <a:xfrm>
            <a:off x="4960315" y="5076445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A326A67-E5FB-BB37-3EF7-07081AE395A6}"/>
              </a:ext>
            </a:extLst>
          </p:cNvPr>
          <p:cNvSpPr txBox="1"/>
          <p:nvPr/>
        </p:nvSpPr>
        <p:spPr>
          <a:xfrm>
            <a:off x="3129769" y="6031210"/>
            <a:ext cx="6337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Distributed </a:t>
            </a:r>
            <a:r>
              <a:rPr lang="fr-FR" sz="2400" dirty="0" err="1"/>
              <a:t>Processing</a:t>
            </a:r>
            <a:r>
              <a:rPr lang="fr-FR" sz="2400" dirty="0"/>
              <a:t> to </a:t>
            </a:r>
            <a:r>
              <a:rPr lang="fr-FR" sz="2400" dirty="0" err="1"/>
              <a:t>compute</a:t>
            </a:r>
            <a:r>
              <a:rPr lang="fr-FR" sz="2400" dirty="0"/>
              <a:t> </a:t>
            </a:r>
            <a:r>
              <a:rPr lang="fr-FR" sz="2400" dirty="0" err="1"/>
              <a:t>each</a:t>
            </a:r>
            <a:r>
              <a:rPr lang="fr-FR" sz="2400" dirty="0"/>
              <a:t> new part</a:t>
            </a:r>
          </a:p>
        </p:txBody>
      </p:sp>
      <p:pic>
        <p:nvPicPr>
          <p:cNvPr id="2050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44507166-B399-CC30-5EC1-7012487B6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9130" y="3259075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7D082237-0B3E-BF3A-658C-AF396E198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9130" y="3682976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1DE14381-ED93-65D1-BA6C-C7251122B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258" y="4909402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BCD29E55-1D19-C1C3-68B7-718DCB7F4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233" y="4101379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5429870D-7BBB-A0CB-C945-7373E61A0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258" y="4508051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Left Brace 41">
            <a:extLst>
              <a:ext uri="{FF2B5EF4-FFF2-40B4-BE49-F238E27FC236}">
                <a16:creationId xmlns:a16="http://schemas.microsoft.com/office/drawing/2014/main" id="{4E567EED-7ACF-BB3B-C781-D0584FCD06BD}"/>
              </a:ext>
            </a:extLst>
          </p:cNvPr>
          <p:cNvSpPr/>
          <p:nvPr/>
        </p:nvSpPr>
        <p:spPr>
          <a:xfrm>
            <a:off x="1752606" y="2180598"/>
            <a:ext cx="372140" cy="467906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4ECBD8B-A3D0-B2CB-0884-9A67A8B77BC4}"/>
              </a:ext>
            </a:extLst>
          </p:cNvPr>
          <p:cNvSpPr txBox="1"/>
          <p:nvPr/>
        </p:nvSpPr>
        <p:spPr>
          <a:xfrm>
            <a:off x="411632" y="2207180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  <p:pic>
        <p:nvPicPr>
          <p:cNvPr id="12" name="Picture 2" descr="Magic hat magician images vectorielles, Magic hat magician vecteurs libres  de droits | Depositphotos">
            <a:extLst>
              <a:ext uri="{FF2B5EF4-FFF2-40B4-BE49-F238E27FC236}">
                <a16:creationId xmlns:a16="http://schemas.microsoft.com/office/drawing/2014/main" id="{F607FD92-CFDE-1E54-D7CF-B4F7C532A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0" y="3576066"/>
            <a:ext cx="2044094" cy="2204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B4218DD-0D60-3B16-98AA-C838E2356A5F}"/>
              </a:ext>
            </a:extLst>
          </p:cNvPr>
          <p:cNvSpPr/>
          <p:nvPr/>
        </p:nvSpPr>
        <p:spPr>
          <a:xfrm rot="17016510">
            <a:off x="-666732" y="2777037"/>
            <a:ext cx="24737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???????</a:t>
            </a:r>
          </a:p>
        </p:txBody>
      </p:sp>
    </p:spTree>
    <p:extLst>
      <p:ext uri="{BB962C8B-B14F-4D97-AF65-F5344CB8AC3E}">
        <p14:creationId xmlns:p14="http://schemas.microsoft.com/office/powerpoint/2010/main" val="36380779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 descr="What is the Difference Between Machine Code and Bytecode - Pediaa.Com">
            <a:extLst>
              <a:ext uri="{FF2B5EF4-FFF2-40B4-BE49-F238E27FC236}">
                <a16:creationId xmlns:a16="http://schemas.microsoft.com/office/drawing/2014/main" id="{82A7F462-5278-15E4-40E5-ED99A5557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2438" y="4001647"/>
            <a:ext cx="850991" cy="110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What is the Difference Between Machine Code and Bytecode - Pediaa.Com">
            <a:extLst>
              <a:ext uri="{FF2B5EF4-FFF2-40B4-BE49-F238E27FC236}">
                <a16:creationId xmlns:a16="http://schemas.microsoft.com/office/drawing/2014/main" id="{118669AD-D041-11E6-16D7-92EBDD5BE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9849" y="2776353"/>
            <a:ext cx="850991" cy="110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What is the Difference Between Machine Code and Bytecode - Pediaa.Com">
            <a:extLst>
              <a:ext uri="{FF2B5EF4-FFF2-40B4-BE49-F238E27FC236}">
                <a16:creationId xmlns:a16="http://schemas.microsoft.com/office/drawing/2014/main" id="{A717A5EE-D168-BC1D-97F4-8A6B978ED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7982" y="1591265"/>
            <a:ext cx="850991" cy="110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B9197E-A176-C63C-6C65-3780485E5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142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WholeStageCodeGen</a:t>
            </a:r>
            <a:endParaRPr lang="fr-FR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3EDF563-597C-46AE-D60D-3628BA73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646" y="1718048"/>
            <a:ext cx="663946" cy="1032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63DB86-A537-90FD-9E56-A2ACA3D0F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646" y="2798960"/>
            <a:ext cx="663945" cy="103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61397197-218B-9D40-532A-799EE1F89C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647" y="3873479"/>
            <a:ext cx="662943" cy="103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1CDA1214-E8DD-9FD6-2C0D-B0A39FB35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87" y="3795069"/>
            <a:ext cx="724351" cy="1126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8DCA365-8240-1AF8-0E17-6B45C6A519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9257505"/>
              </p:ext>
            </p:extLst>
          </p:nvPr>
        </p:nvGraphicFramePr>
        <p:xfrm>
          <a:off x="45100" y="2396561"/>
          <a:ext cx="4637087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636800" imgH="1169640" progId="PBrush">
                  <p:embed/>
                </p:oleObj>
              </mc:Choice>
              <mc:Fallback>
                <p:oleObj name="Bitmap Image" r:id="rId4" imgW="4636800" imgH="1169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00" y="2396561"/>
                        <a:ext cx="4637087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FAEB0C2-A7F4-54FC-E640-37E5A5E072A3}"/>
              </a:ext>
            </a:extLst>
          </p:cNvPr>
          <p:cNvSpPr txBox="1"/>
          <p:nvPr/>
        </p:nvSpPr>
        <p:spPr>
          <a:xfrm>
            <a:off x="218110" y="1117095"/>
            <a:ext cx="33577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Program</a:t>
            </a:r>
          </a:p>
          <a:p>
            <a:r>
              <a:rPr lang="fr-FR" sz="2800" dirty="0"/>
              <a:t>= </a:t>
            </a:r>
            <a:r>
              <a:rPr lang="fr-FR" sz="2800" dirty="0" err="1"/>
              <a:t>Dataset</a:t>
            </a:r>
            <a:r>
              <a:rPr lang="fr-FR" sz="2800" dirty="0"/>
              <a:t> instructions</a:t>
            </a:r>
          </a:p>
        </p:txBody>
      </p:sp>
      <p:pic>
        <p:nvPicPr>
          <p:cNvPr id="43010" name="Picture 2" descr="What is the Difference Between Machine Code and Bytecode - Pediaa.Com">
            <a:extLst>
              <a:ext uri="{FF2B5EF4-FFF2-40B4-BE49-F238E27FC236}">
                <a16:creationId xmlns:a16="http://schemas.microsoft.com/office/drawing/2014/main" id="{F6829DDD-220D-122D-910C-EFEB8E89F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9698" y="3768763"/>
            <a:ext cx="900342" cy="1169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E021393-BF88-288B-668B-8DEFDD7CB603}"/>
              </a:ext>
            </a:extLst>
          </p:cNvPr>
          <p:cNvSpPr/>
          <p:nvPr/>
        </p:nvSpPr>
        <p:spPr>
          <a:xfrm>
            <a:off x="7498363" y="1851319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9C19D40-8B54-02A4-BD03-A0AE9471B96C}"/>
              </a:ext>
            </a:extLst>
          </p:cNvPr>
          <p:cNvSpPr/>
          <p:nvPr/>
        </p:nvSpPr>
        <p:spPr>
          <a:xfrm>
            <a:off x="7493234" y="2942264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F88E03F-D2E5-81DD-5D6E-17FD6F0582EA}"/>
              </a:ext>
            </a:extLst>
          </p:cNvPr>
          <p:cNvSpPr/>
          <p:nvPr/>
        </p:nvSpPr>
        <p:spPr>
          <a:xfrm>
            <a:off x="7493234" y="4012406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16B6C6-FE04-040E-F0C0-7010394821CE}"/>
              </a:ext>
            </a:extLst>
          </p:cNvPr>
          <p:cNvSpPr/>
          <p:nvPr/>
        </p:nvSpPr>
        <p:spPr>
          <a:xfrm>
            <a:off x="7960002" y="2004731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D2F2E3-6745-07D8-4034-462EBCE7CE90}"/>
              </a:ext>
            </a:extLst>
          </p:cNvPr>
          <p:cNvSpPr/>
          <p:nvPr/>
        </p:nvSpPr>
        <p:spPr>
          <a:xfrm>
            <a:off x="7965712" y="3106531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F7BAF7-B5BF-B81F-3754-833F75B83548}"/>
              </a:ext>
            </a:extLst>
          </p:cNvPr>
          <p:cNvSpPr/>
          <p:nvPr/>
        </p:nvSpPr>
        <p:spPr>
          <a:xfrm>
            <a:off x="8117065" y="4116369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728E94-CEE3-7FB1-5108-86050577787D}"/>
              </a:ext>
            </a:extLst>
          </p:cNvPr>
          <p:cNvSpPr/>
          <p:nvPr/>
        </p:nvSpPr>
        <p:spPr>
          <a:xfrm>
            <a:off x="8438190" y="3260420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F884E0D-1680-4248-420D-CA8BDF69426F}"/>
              </a:ext>
            </a:extLst>
          </p:cNvPr>
          <p:cNvSpPr/>
          <p:nvPr/>
        </p:nvSpPr>
        <p:spPr>
          <a:xfrm>
            <a:off x="8423790" y="2238098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9052B7A-6FE5-1767-9D76-77D60D012590}"/>
              </a:ext>
            </a:extLst>
          </p:cNvPr>
          <p:cNvSpPr/>
          <p:nvPr/>
        </p:nvSpPr>
        <p:spPr>
          <a:xfrm>
            <a:off x="10330768" y="1851319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6267A62-1598-14FF-A215-D93B47AD2FD2}"/>
              </a:ext>
            </a:extLst>
          </p:cNvPr>
          <p:cNvSpPr/>
          <p:nvPr/>
        </p:nvSpPr>
        <p:spPr>
          <a:xfrm>
            <a:off x="10325639" y="2942264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98F4F4B-568D-A6A6-AAF5-AD8472531C6C}"/>
              </a:ext>
            </a:extLst>
          </p:cNvPr>
          <p:cNvSpPr/>
          <p:nvPr/>
        </p:nvSpPr>
        <p:spPr>
          <a:xfrm>
            <a:off x="10325639" y="4012406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36EEC07-E730-EBEB-F20C-0687AAE24EEF}"/>
              </a:ext>
            </a:extLst>
          </p:cNvPr>
          <p:cNvCxnSpPr>
            <a:cxnSpLocks/>
          </p:cNvCxnSpPr>
          <p:nvPr/>
        </p:nvCxnSpPr>
        <p:spPr>
          <a:xfrm flipV="1">
            <a:off x="8330268" y="2089027"/>
            <a:ext cx="2272939" cy="537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514145E0-E411-D2C1-18F3-48AA84B45DDD}"/>
              </a:ext>
            </a:extLst>
          </p:cNvPr>
          <p:cNvSpPr/>
          <p:nvPr/>
        </p:nvSpPr>
        <p:spPr>
          <a:xfrm>
            <a:off x="10673015" y="1969139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2F7274-193C-98A7-8D3D-9294FB143E75}"/>
              </a:ext>
            </a:extLst>
          </p:cNvPr>
          <p:cNvCxnSpPr>
            <a:cxnSpLocks/>
          </p:cNvCxnSpPr>
          <p:nvPr/>
        </p:nvCxnSpPr>
        <p:spPr>
          <a:xfrm>
            <a:off x="8787879" y="2396561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5E720EB3-745D-A7EB-570E-DBD22A641D8E}"/>
              </a:ext>
            </a:extLst>
          </p:cNvPr>
          <p:cNvSpPr/>
          <p:nvPr/>
        </p:nvSpPr>
        <p:spPr>
          <a:xfrm>
            <a:off x="11167661" y="2179700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C311BC0D-0A70-C15B-A286-A7A3C0EA6DF5}"/>
              </a:ext>
            </a:extLst>
          </p:cNvPr>
          <p:cNvSpPr/>
          <p:nvPr/>
        </p:nvSpPr>
        <p:spPr>
          <a:xfrm>
            <a:off x="10609898" y="3044540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30B35A18-608F-D6CF-7800-DD011736BD79}"/>
              </a:ext>
            </a:extLst>
          </p:cNvPr>
          <p:cNvSpPr/>
          <p:nvPr/>
        </p:nvSpPr>
        <p:spPr>
          <a:xfrm>
            <a:off x="11162533" y="3245126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74635BBF-2374-0E13-D45B-1266F2209300}"/>
              </a:ext>
            </a:extLst>
          </p:cNvPr>
          <p:cNvSpPr/>
          <p:nvPr/>
        </p:nvSpPr>
        <p:spPr>
          <a:xfrm>
            <a:off x="10791952" y="4128595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6D82CD0-2C38-003A-E426-C10D7D77736A}"/>
              </a:ext>
            </a:extLst>
          </p:cNvPr>
          <p:cNvCxnSpPr>
            <a:cxnSpLocks/>
          </p:cNvCxnSpPr>
          <p:nvPr/>
        </p:nvCxnSpPr>
        <p:spPr>
          <a:xfrm>
            <a:off x="8854127" y="3450659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F3A3859-4901-DDF2-E0D3-E75520CE8DA2}"/>
              </a:ext>
            </a:extLst>
          </p:cNvPr>
          <p:cNvCxnSpPr>
            <a:cxnSpLocks/>
          </p:cNvCxnSpPr>
          <p:nvPr/>
        </p:nvCxnSpPr>
        <p:spPr>
          <a:xfrm>
            <a:off x="8325141" y="3154270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CE57470-879F-A9E5-41F6-EF3C5C5E2219}"/>
              </a:ext>
            </a:extLst>
          </p:cNvPr>
          <p:cNvCxnSpPr>
            <a:cxnSpLocks/>
          </p:cNvCxnSpPr>
          <p:nvPr/>
        </p:nvCxnSpPr>
        <p:spPr>
          <a:xfrm>
            <a:off x="8496021" y="4216652"/>
            <a:ext cx="2183045" cy="862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343425BF-E255-3043-C1A2-6E6DFEC70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387" y="1823654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EAE25F2E-7266-C4F0-499D-AD91C3F13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387" y="2247555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C3C2AFC5-B8E6-F90D-2E1D-2D680E55F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964" y="4027487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677DBBD5-8737-2767-E50F-2588E640F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1362" y="2930533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48E41F05-D1EF-31D0-A274-3A3108BD9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387" y="3337205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What is the Difference Between Machine Code and Bytecode - Pediaa.Com">
            <a:extLst>
              <a:ext uri="{FF2B5EF4-FFF2-40B4-BE49-F238E27FC236}">
                <a16:creationId xmlns:a16="http://schemas.microsoft.com/office/drawing/2014/main" id="{F7779750-1D10-407F-A7A8-37BAA8F105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1184" y="1919404"/>
            <a:ext cx="572762" cy="74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0290855E-21C2-2C78-8680-7D9105F8D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386" y="4441136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Arrow: Right 41">
            <a:extLst>
              <a:ext uri="{FF2B5EF4-FFF2-40B4-BE49-F238E27FC236}">
                <a16:creationId xmlns:a16="http://schemas.microsoft.com/office/drawing/2014/main" id="{B9E6DFE9-1CBB-334A-6CF0-171B40E27FCC}"/>
              </a:ext>
            </a:extLst>
          </p:cNvPr>
          <p:cNvSpPr/>
          <p:nvPr/>
        </p:nvSpPr>
        <p:spPr>
          <a:xfrm rot="21364960">
            <a:off x="4182672" y="4069832"/>
            <a:ext cx="936824" cy="2477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E112B34C-C7B4-C9D0-9D5D-C3E4AEC56BFF}"/>
              </a:ext>
            </a:extLst>
          </p:cNvPr>
          <p:cNvSpPr/>
          <p:nvPr/>
        </p:nvSpPr>
        <p:spPr>
          <a:xfrm rot="19887695">
            <a:off x="4018260" y="3654668"/>
            <a:ext cx="1072886" cy="2441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4" name="Picture 2" descr="What is the Difference Between Machine Code and Bytecode - Pediaa.Com">
            <a:extLst>
              <a:ext uri="{FF2B5EF4-FFF2-40B4-BE49-F238E27FC236}">
                <a16:creationId xmlns:a16="http://schemas.microsoft.com/office/drawing/2014/main" id="{5FDD4C0D-6E2C-7BA6-941A-DECA65640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096" y="4068986"/>
            <a:ext cx="572762" cy="74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What is the Difference Between Machine Code and Bytecode - Pediaa.Com">
            <a:extLst>
              <a:ext uri="{FF2B5EF4-FFF2-40B4-BE49-F238E27FC236}">
                <a16:creationId xmlns:a16="http://schemas.microsoft.com/office/drawing/2014/main" id="{58D3CF47-C53C-A57D-6E53-FFFF20D9B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645" y="2946962"/>
            <a:ext cx="572762" cy="74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Arrow: Right 45">
            <a:extLst>
              <a:ext uri="{FF2B5EF4-FFF2-40B4-BE49-F238E27FC236}">
                <a16:creationId xmlns:a16="http://schemas.microsoft.com/office/drawing/2014/main" id="{C1EFCC33-901A-1136-D6DC-4595C9C5FF8D}"/>
              </a:ext>
            </a:extLst>
          </p:cNvPr>
          <p:cNvSpPr/>
          <p:nvPr/>
        </p:nvSpPr>
        <p:spPr>
          <a:xfrm rot="19256865">
            <a:off x="3799256" y="3278704"/>
            <a:ext cx="1314183" cy="2415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FFA5EAE-34FE-75D2-362E-C455FDDDC67F}"/>
              </a:ext>
            </a:extLst>
          </p:cNvPr>
          <p:cNvSpPr txBox="1"/>
          <p:nvPr/>
        </p:nvSpPr>
        <p:spPr>
          <a:xfrm>
            <a:off x="144368" y="5350353"/>
            <a:ext cx="7163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arenBoth"/>
            </a:pPr>
            <a:r>
              <a:rPr lang="fr-FR" sz="2400" b="1" dirty="0" err="1"/>
              <a:t>Generate</a:t>
            </a:r>
            <a:r>
              <a:rPr lang="fr-FR" sz="2400" b="1" dirty="0"/>
              <a:t> java code</a:t>
            </a:r>
            <a:br>
              <a:rPr lang="fr-FR" sz="2400" b="1" dirty="0"/>
            </a:br>
            <a:r>
              <a:rPr lang="fr-FR" sz="2400" b="1" dirty="0"/>
              <a:t>   (</a:t>
            </a:r>
            <a:r>
              <a:rPr lang="fr-FR" sz="2400" dirty="0"/>
              <a:t>RDD Spark </a:t>
            </a:r>
            <a:r>
              <a:rPr lang="fr-FR" sz="2400" dirty="0" err="1"/>
              <a:t>sub</a:t>
            </a:r>
            <a:r>
              <a:rPr lang="fr-FR" sz="2400" dirty="0"/>
              <a:t>-class « </a:t>
            </a:r>
            <a:r>
              <a:rPr lang="fr-FR" sz="2400" dirty="0" err="1"/>
              <a:t>WholeStageCodeGen$i</a:t>
            </a:r>
            <a:r>
              <a:rPr lang="fr-FR" sz="2400" dirty="0"/>
              <a:t> »)</a:t>
            </a:r>
          </a:p>
          <a:p>
            <a:r>
              <a:rPr lang="fr-FR" sz="2400" b="1" dirty="0"/>
              <a:t>(2) Compile </a:t>
            </a:r>
            <a:r>
              <a:rPr lang="fr-FR" sz="2400" b="1" dirty="0" err="1"/>
              <a:t>Bytecode</a:t>
            </a:r>
            <a:endParaRPr lang="fr-FR" sz="2400" b="1" dirty="0"/>
          </a:p>
        </p:txBody>
      </p:sp>
      <p:sp>
        <p:nvSpPr>
          <p:cNvPr id="48" name="Arrow: Curved Up 47">
            <a:extLst>
              <a:ext uri="{FF2B5EF4-FFF2-40B4-BE49-F238E27FC236}">
                <a16:creationId xmlns:a16="http://schemas.microsoft.com/office/drawing/2014/main" id="{42D06622-E0BF-C833-F792-F22D2C6FAA84}"/>
              </a:ext>
            </a:extLst>
          </p:cNvPr>
          <p:cNvSpPr/>
          <p:nvPr/>
        </p:nvSpPr>
        <p:spPr>
          <a:xfrm rot="3306766">
            <a:off x="1870072" y="3829206"/>
            <a:ext cx="1123339" cy="403485"/>
          </a:xfrm>
          <a:prstGeom prst="curvedUpArrow">
            <a:avLst>
              <a:gd name="adj1" fmla="val 25000"/>
              <a:gd name="adj2" fmla="val 92148"/>
              <a:gd name="adj3" fmla="val 651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46913EA-8E98-D4DE-A008-F741D2550B14}"/>
              </a:ext>
            </a:extLst>
          </p:cNvPr>
          <p:cNvSpPr txBox="1"/>
          <p:nvPr/>
        </p:nvSpPr>
        <p:spPr>
          <a:xfrm>
            <a:off x="4716046" y="4886631"/>
            <a:ext cx="3357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(3) </a:t>
            </a:r>
            <a:r>
              <a:rPr lang="fr-FR" sz="2400" b="1" dirty="0" err="1"/>
              <a:t>Send</a:t>
            </a:r>
            <a:r>
              <a:rPr lang="fr-FR" sz="2400" b="1" dirty="0"/>
              <a:t> </a:t>
            </a:r>
            <a:r>
              <a:rPr lang="fr-FR" sz="2400" b="1" dirty="0" err="1"/>
              <a:t>task</a:t>
            </a:r>
            <a:r>
              <a:rPr lang="fr-FR" sz="2400" b="1" dirty="0"/>
              <a:t> + </a:t>
            </a:r>
            <a:r>
              <a:rPr lang="fr-FR" sz="2400" b="1" dirty="0" err="1"/>
              <a:t>bytecode</a:t>
            </a:r>
            <a:endParaRPr lang="fr-FR" sz="2400" b="1" dirty="0"/>
          </a:p>
          <a:p>
            <a:r>
              <a:rPr lang="fr-FR" sz="2400" b="1" dirty="0"/>
              <a:t>   to </a:t>
            </a:r>
            <a:r>
              <a:rPr lang="fr-FR" sz="2400" b="1" dirty="0" err="1"/>
              <a:t>spark-executors</a:t>
            </a:r>
            <a:endParaRPr lang="fr-FR" sz="240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ED14A0F-F558-0107-26F6-094F602CBE2B}"/>
              </a:ext>
            </a:extLst>
          </p:cNvPr>
          <p:cNvSpPr txBox="1"/>
          <p:nvPr/>
        </p:nvSpPr>
        <p:spPr>
          <a:xfrm>
            <a:off x="8582277" y="5286794"/>
            <a:ext cx="3357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(4) </a:t>
            </a:r>
            <a:r>
              <a:rPr lang="fr-FR" sz="2400" b="1" dirty="0" err="1"/>
              <a:t>Execute</a:t>
            </a:r>
            <a:r>
              <a:rPr lang="fr-FR" sz="2400" b="1" dirty="0"/>
              <a:t> </a:t>
            </a:r>
            <a:r>
              <a:rPr lang="fr-FR" sz="2400" b="1" dirty="0" err="1"/>
              <a:t>tasks</a:t>
            </a:r>
            <a:endParaRPr lang="fr-FR" sz="2400" b="1" dirty="0"/>
          </a:p>
        </p:txBody>
      </p:sp>
    </p:spTree>
    <p:extLst>
      <p:ext uri="{BB962C8B-B14F-4D97-AF65-F5344CB8AC3E}">
        <p14:creationId xmlns:p14="http://schemas.microsoft.com/office/powerpoint/2010/main" val="3936588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40410-191A-D414-E891-FD4E99B62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Advanced </a:t>
            </a:r>
            <a:r>
              <a:rPr lang="fr-FR" dirty="0" err="1"/>
              <a:t>Transform</a:t>
            </a:r>
            <a:r>
              <a:rPr lang="fr-FR" dirty="0"/>
              <a:t> … </a:t>
            </a:r>
            <a:br>
              <a:rPr lang="fr-FR" dirty="0"/>
            </a:br>
            <a:r>
              <a:rPr lang="fr-FR" dirty="0" err="1"/>
              <a:t>using</a:t>
            </a:r>
            <a:r>
              <a:rPr lang="fr-FR" dirty="0"/>
              <a:t> Row -&gt; Java -&gt;</a:t>
            </a:r>
            <a:r>
              <a:rPr lang="fr-FR" dirty="0" err="1"/>
              <a:t>map</a:t>
            </a:r>
            <a:r>
              <a:rPr lang="fr-FR" dirty="0"/>
              <a:t>()-&gt; Java -&gt; Row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23F732-3836-98A3-D32C-DFA2A85F596C}"/>
              </a:ext>
            </a:extLst>
          </p:cNvPr>
          <p:cNvSpPr txBox="1"/>
          <p:nvPr/>
        </p:nvSpPr>
        <p:spPr>
          <a:xfrm>
            <a:off x="3378512" y="2054337"/>
            <a:ext cx="60950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ds.as( </a:t>
            </a:r>
            <a:r>
              <a:rPr lang="fr-FR" sz="1800" dirty="0" err="1">
                <a:latin typeface="Arial" panose="020B0604020202020204" pitchFamily="34" charset="0"/>
                <a:cs typeface="Arial" panose="020B0604020202020204" pitchFamily="34" charset="0"/>
              </a:rPr>
              <a:t>Encoders.bean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1800" dirty="0" err="1">
                <a:latin typeface="Arial" panose="020B0604020202020204" pitchFamily="34" charset="0"/>
                <a:cs typeface="Arial" panose="020B0604020202020204" pitchFamily="34" charset="0"/>
              </a:rPr>
              <a:t>InputBean.class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) )</a:t>
            </a:r>
          </a:p>
          <a:p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1800" dirty="0" err="1">
                <a:latin typeface="Arial" panose="020B0604020202020204" pitchFamily="34" charset="0"/>
                <a:cs typeface="Arial" panose="020B0604020202020204" pitchFamily="34" charset="0"/>
              </a:rPr>
              <a:t>toDF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B26367-01C7-D6C6-823B-3DE035680203}"/>
              </a:ext>
            </a:extLst>
          </p:cNvPr>
          <p:cNvSpPr txBox="1"/>
          <p:nvPr/>
        </p:nvSpPr>
        <p:spPr>
          <a:xfrm>
            <a:off x="716663" y="2310962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2A6174F0-8938-EF51-216A-BE5BB0893C49}"/>
              </a:ext>
            </a:extLst>
          </p:cNvPr>
          <p:cNvSpPr/>
          <p:nvPr/>
        </p:nvSpPr>
        <p:spPr>
          <a:xfrm>
            <a:off x="2123362" y="1965613"/>
            <a:ext cx="372140" cy="1115939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D1E6E3-9D6C-0A1D-BBE1-F5C675AB18CB}"/>
              </a:ext>
            </a:extLst>
          </p:cNvPr>
          <p:cNvSpPr txBox="1"/>
          <p:nvPr/>
        </p:nvSpPr>
        <p:spPr>
          <a:xfrm>
            <a:off x="3339243" y="5250319"/>
            <a:ext cx="459613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OutputBean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transformBean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InputBean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b) { </a:t>
            </a:r>
            <a:b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   // 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complex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transform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in java</a:t>
            </a:r>
          </a:p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   return new 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OutputBean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(… );</a:t>
            </a:r>
          </a:p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03E2D8-58EC-F43E-1A0C-28CDB8A909D4}"/>
              </a:ext>
            </a:extLst>
          </p:cNvPr>
          <p:cNvSpPr/>
          <p:nvPr/>
        </p:nvSpPr>
        <p:spPr>
          <a:xfrm>
            <a:off x="3805494" y="4432831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58F3B4F-C343-0231-AB17-00631AFFD39F}"/>
              </a:ext>
            </a:extLst>
          </p:cNvPr>
          <p:cNvCxnSpPr>
            <a:cxnSpLocks/>
          </p:cNvCxnSpPr>
          <p:nvPr/>
        </p:nvCxnSpPr>
        <p:spPr>
          <a:xfrm>
            <a:off x="4682867" y="4565834"/>
            <a:ext cx="1506451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37DB42AA-07BE-D1A0-59DB-E265EA82CD5C}"/>
              </a:ext>
            </a:extLst>
          </p:cNvPr>
          <p:cNvSpPr/>
          <p:nvPr/>
        </p:nvSpPr>
        <p:spPr>
          <a:xfrm>
            <a:off x="6518507" y="4397239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231A69-5ABF-031B-CB03-6F488AFD42AA}"/>
              </a:ext>
            </a:extLst>
          </p:cNvPr>
          <p:cNvSpPr txBox="1"/>
          <p:nvPr/>
        </p:nvSpPr>
        <p:spPr>
          <a:xfrm>
            <a:off x="1067433" y="4104169"/>
            <a:ext cx="17972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</a:t>
            </a:r>
            <a:r>
              <a:rPr lang="fr-FR" b="1" dirty="0" err="1"/>
              <a:t>InputBean</a:t>
            </a:r>
            <a:r>
              <a:rPr lang="fr-FR" dirty="0"/>
              <a:t> {</a:t>
            </a:r>
          </a:p>
          <a:p>
            <a:r>
              <a:rPr lang="fr-FR" dirty="0"/>
              <a:t>  …</a:t>
            </a:r>
          </a:p>
          <a:p>
            <a:r>
              <a:rPr lang="fr-FR" dirty="0"/>
              <a:t>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5570C8-AD5D-0456-0674-1B23DC07E852}"/>
              </a:ext>
            </a:extLst>
          </p:cNvPr>
          <p:cNvSpPr txBox="1"/>
          <p:nvPr/>
        </p:nvSpPr>
        <p:spPr>
          <a:xfrm>
            <a:off x="7570145" y="4021660"/>
            <a:ext cx="19720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</a:t>
            </a:r>
            <a:r>
              <a:rPr lang="fr-FR" b="1" dirty="0" err="1"/>
              <a:t>OutputBean</a:t>
            </a:r>
            <a:r>
              <a:rPr lang="fr-FR" dirty="0"/>
              <a:t> {</a:t>
            </a:r>
          </a:p>
          <a:p>
            <a:r>
              <a:rPr lang="fr-FR" dirty="0"/>
              <a:t>  …</a:t>
            </a:r>
          </a:p>
          <a:p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093020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B1FD1-6CCE-B9CC-1E50-EDB8D191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550" y="-711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Explained</a:t>
            </a:r>
            <a:r>
              <a:rPr lang="fr-FR" dirty="0"/>
              <a:t>   as().</a:t>
            </a:r>
            <a:r>
              <a:rPr lang="fr-FR" dirty="0" err="1"/>
              <a:t>map</a:t>
            </a:r>
            <a:r>
              <a:rPr lang="fr-FR" dirty="0"/>
              <a:t>().</a:t>
            </a:r>
            <a:r>
              <a:rPr lang="fr-FR" dirty="0" err="1"/>
              <a:t>toDF</a:t>
            </a:r>
            <a:r>
              <a:rPr lang="fr-FR" dirty="0"/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364C44-753D-722B-1AFF-09CC83CB8774}"/>
              </a:ext>
            </a:extLst>
          </p:cNvPr>
          <p:cNvSpPr txBox="1"/>
          <p:nvPr/>
        </p:nvSpPr>
        <p:spPr>
          <a:xfrm>
            <a:off x="4685887" y="1742041"/>
            <a:ext cx="785140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Row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ds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= …</a:t>
            </a:r>
          </a:p>
          <a:p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//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convert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Row-&gt;Bean</a:t>
            </a:r>
          </a:p>
          <a:p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fr-F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InputBean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dsInputBean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=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ds</a:t>
            </a:r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.as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Encoder.bean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InputBean.class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))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//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fr-F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OutputBean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dsOut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dsInputBean</a:t>
            </a:r>
            <a:r>
              <a:rPr lang="fr-F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.map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-&gt;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transformBean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) )</a:t>
            </a:r>
          </a:p>
          <a:p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//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convert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OutputBean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-&gt; Row</a:t>
            </a:r>
          </a:p>
          <a:p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Row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dsOut.</a:t>
            </a:r>
            <a:r>
              <a:rPr lang="fr-F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toDF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();</a:t>
            </a:r>
            <a:endParaRPr lang="fr-FR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846E73-01F0-1DE9-FE60-7F0ACBF618E1}"/>
              </a:ext>
            </a:extLst>
          </p:cNvPr>
          <p:cNvSpPr txBox="1"/>
          <p:nvPr/>
        </p:nvSpPr>
        <p:spPr>
          <a:xfrm>
            <a:off x="36286" y="3226789"/>
            <a:ext cx="60950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ds.as( </a:t>
            </a:r>
            <a:r>
              <a:rPr lang="fr-FR" sz="1800" dirty="0" err="1">
                <a:latin typeface="Arial" panose="020B0604020202020204" pitchFamily="34" charset="0"/>
                <a:cs typeface="Arial" panose="020B0604020202020204" pitchFamily="34" charset="0"/>
              </a:rPr>
              <a:t>Encoders.bean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1800" dirty="0" err="1">
                <a:latin typeface="Arial" panose="020B0604020202020204" pitchFamily="34" charset="0"/>
                <a:cs typeface="Arial" panose="020B0604020202020204" pitchFamily="34" charset="0"/>
              </a:rPr>
              <a:t>InputBean.Class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) )</a:t>
            </a:r>
            <a:b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1800" dirty="0" err="1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1800" dirty="0" err="1">
                <a:latin typeface="Arial" panose="020B0604020202020204" pitchFamily="34" charset="0"/>
                <a:cs typeface="Arial" panose="020B0604020202020204" pitchFamily="34" charset="0"/>
              </a:rPr>
              <a:t>bean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 -&gt;  </a:t>
            </a:r>
            <a:r>
              <a:rPr lang="fr-FR" sz="1800" dirty="0" err="1">
                <a:latin typeface="Arial" panose="020B0604020202020204" pitchFamily="34" charset="0"/>
                <a:cs typeface="Arial" panose="020B0604020202020204" pitchFamily="34" charset="0"/>
              </a:rPr>
              <a:t>transformBean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1800" dirty="0" err="1">
                <a:latin typeface="Arial" panose="020B0604020202020204" pitchFamily="34" charset="0"/>
                <a:cs typeface="Arial" panose="020B0604020202020204" pitchFamily="34" charset="0"/>
              </a:rPr>
              <a:t>bean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) )</a:t>
            </a:r>
          </a:p>
          <a:p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1800" dirty="0" err="1">
                <a:latin typeface="Arial" panose="020B0604020202020204" pitchFamily="34" charset="0"/>
                <a:cs typeface="Arial" panose="020B0604020202020204" pitchFamily="34" charset="0"/>
              </a:rPr>
              <a:t>toDF</a:t>
            </a:r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endParaRPr lang="fr-FR" dirty="0"/>
          </a:p>
        </p:txBody>
      </p:sp>
      <p:sp>
        <p:nvSpPr>
          <p:cNvPr id="7" name="Equals 6">
            <a:extLst>
              <a:ext uri="{FF2B5EF4-FFF2-40B4-BE49-F238E27FC236}">
                <a16:creationId xmlns:a16="http://schemas.microsoft.com/office/drawing/2014/main" id="{FCC73232-41D3-6E7E-2DD3-B629FC46647C}"/>
              </a:ext>
            </a:extLst>
          </p:cNvPr>
          <p:cNvSpPr/>
          <p:nvPr/>
        </p:nvSpPr>
        <p:spPr>
          <a:xfrm>
            <a:off x="4188572" y="3491954"/>
            <a:ext cx="624649" cy="530283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696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33066-A56E-E94C-D04D-CAFC77350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Converting</a:t>
            </a:r>
            <a:r>
              <a:rPr lang="fr-FR" dirty="0"/>
              <a:t> </a:t>
            </a:r>
            <a:r>
              <a:rPr lang="fr-FR" dirty="0" err="1"/>
              <a:t>Tabular</a:t>
            </a:r>
            <a:r>
              <a:rPr lang="fr-FR" dirty="0"/>
              <a:t> SQL Row to Java </a:t>
            </a:r>
            <a:r>
              <a:rPr lang="fr-FR" dirty="0" err="1"/>
              <a:t>Beans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F51B37-CE76-47A8-AD5E-412A07167A99}"/>
              </a:ext>
            </a:extLst>
          </p:cNvPr>
          <p:cNvSpPr txBox="1"/>
          <p:nvPr/>
        </p:nvSpPr>
        <p:spPr>
          <a:xfrm>
            <a:off x="6735315" y="1985535"/>
            <a:ext cx="333136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public </a:t>
            </a:r>
            <a:r>
              <a:rPr lang="fr-FR" sz="2800" b="1" dirty="0"/>
              <a:t>class</a:t>
            </a:r>
            <a:r>
              <a:rPr lang="fr-FR" sz="2800" dirty="0"/>
              <a:t> </a:t>
            </a:r>
            <a:r>
              <a:rPr lang="fr-FR" sz="2800" dirty="0" err="1"/>
              <a:t>MyBean</a:t>
            </a:r>
            <a:r>
              <a:rPr lang="fr-FR" sz="2800" dirty="0"/>
              <a:t> {</a:t>
            </a:r>
          </a:p>
          <a:p>
            <a:r>
              <a:rPr lang="fr-FR" sz="2800" dirty="0"/>
              <a:t>   public </a:t>
            </a:r>
            <a:r>
              <a:rPr lang="fr-FR" sz="2800" dirty="0" err="1"/>
              <a:t>int</a:t>
            </a:r>
            <a:r>
              <a:rPr lang="fr-FR" sz="2800" dirty="0"/>
              <a:t> field1;</a:t>
            </a:r>
          </a:p>
          <a:p>
            <a:r>
              <a:rPr lang="fr-FR" sz="2800" dirty="0"/>
              <a:t>   public String field2;</a:t>
            </a:r>
          </a:p>
          <a:p>
            <a:r>
              <a:rPr lang="fr-FR" sz="2800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6E08-A207-6EAF-6853-5239E8C36FFC}"/>
              </a:ext>
            </a:extLst>
          </p:cNvPr>
          <p:cNvSpPr txBox="1"/>
          <p:nvPr/>
        </p:nvSpPr>
        <p:spPr>
          <a:xfrm>
            <a:off x="1176922" y="1985535"/>
            <a:ext cx="373858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CREATE TABLE </a:t>
            </a:r>
            <a:r>
              <a:rPr lang="fr-FR" sz="2800" dirty="0" err="1"/>
              <a:t>MyTable</a:t>
            </a:r>
            <a:r>
              <a:rPr lang="fr-FR" sz="2800" dirty="0"/>
              <a:t> (</a:t>
            </a:r>
          </a:p>
          <a:p>
            <a:r>
              <a:rPr lang="fr-FR" sz="2800" dirty="0"/>
              <a:t>   field1 Int,</a:t>
            </a:r>
          </a:p>
          <a:p>
            <a:r>
              <a:rPr lang="fr-FR" sz="2800" dirty="0"/>
              <a:t>   field2 String</a:t>
            </a:r>
          </a:p>
          <a:p>
            <a:r>
              <a:rPr lang="fr-FR" sz="2800" dirty="0"/>
              <a:t>)</a:t>
            </a:r>
          </a:p>
        </p:txBody>
      </p:sp>
      <p:sp>
        <p:nvSpPr>
          <p:cNvPr id="6" name="Arrow: Up-Down 5">
            <a:extLst>
              <a:ext uri="{FF2B5EF4-FFF2-40B4-BE49-F238E27FC236}">
                <a16:creationId xmlns:a16="http://schemas.microsoft.com/office/drawing/2014/main" id="{01191767-CE06-8182-ADD0-950CCCCCB76A}"/>
              </a:ext>
            </a:extLst>
          </p:cNvPr>
          <p:cNvSpPr/>
          <p:nvPr/>
        </p:nvSpPr>
        <p:spPr>
          <a:xfrm rot="16200000">
            <a:off x="5615044" y="2238317"/>
            <a:ext cx="420736" cy="108269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B738E4-BCFB-1694-690E-1DE06BF6BDEC}"/>
              </a:ext>
            </a:extLst>
          </p:cNvPr>
          <p:cNvSpPr txBox="1"/>
          <p:nvPr/>
        </p:nvSpPr>
        <p:spPr>
          <a:xfrm>
            <a:off x="310411" y="4361813"/>
            <a:ext cx="38427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err="1"/>
              <a:t>Dataset</a:t>
            </a:r>
            <a:r>
              <a:rPr lang="fr-FR" sz="2800" dirty="0"/>
              <a:t>&lt;Row&gt;  </a:t>
            </a:r>
            <a:r>
              <a:rPr lang="fr-FR" sz="2800" dirty="0" err="1"/>
              <a:t>df</a:t>
            </a:r>
            <a:r>
              <a:rPr lang="fr-FR" sz="2800" dirty="0"/>
              <a:t> = …</a:t>
            </a:r>
          </a:p>
        </p:txBody>
      </p:sp>
      <p:pic>
        <p:nvPicPr>
          <p:cNvPr id="12290" name="Picture 2" descr="Working with Tabular Data - Matthewrenze">
            <a:extLst>
              <a:ext uri="{FF2B5EF4-FFF2-40B4-BE49-F238E27FC236}">
                <a16:creationId xmlns:a16="http://schemas.microsoft.com/office/drawing/2014/main" id="{00C8A71E-F0FF-6284-A208-B41DE1EB4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554" y="4885033"/>
            <a:ext cx="2058243" cy="1808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D127FE-A28C-ECEA-9FE5-7570A0A571C2}"/>
              </a:ext>
            </a:extLst>
          </p:cNvPr>
          <p:cNvSpPr txBox="1"/>
          <p:nvPr/>
        </p:nvSpPr>
        <p:spPr>
          <a:xfrm>
            <a:off x="7807928" y="4531892"/>
            <a:ext cx="40736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err="1"/>
              <a:t>Dataset</a:t>
            </a:r>
            <a:r>
              <a:rPr lang="fr-FR" sz="2800" dirty="0"/>
              <a:t>&lt;</a:t>
            </a:r>
            <a:r>
              <a:rPr lang="fr-FR" sz="2800" dirty="0" err="1"/>
              <a:t>MyBean</a:t>
            </a:r>
            <a:r>
              <a:rPr lang="fr-FR" sz="2800" dirty="0"/>
              <a:t>&gt;  </a:t>
            </a:r>
            <a:r>
              <a:rPr lang="fr-FR" sz="2800" dirty="0" err="1"/>
              <a:t>ds</a:t>
            </a:r>
            <a:r>
              <a:rPr lang="fr-FR" sz="2800" dirty="0"/>
              <a:t> = …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128CF75-E35C-CEE6-F2EC-C06CA807C0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1386819"/>
              </p:ext>
            </p:extLst>
          </p:nvPr>
        </p:nvGraphicFramePr>
        <p:xfrm>
          <a:off x="10521527" y="5136717"/>
          <a:ext cx="1465715" cy="547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3508920" imgH="1310760" progId="PBrush">
                  <p:embed/>
                </p:oleObj>
              </mc:Choice>
              <mc:Fallback>
                <p:oleObj name="Bitmap Image" r:id="rId3" imgW="3508920" imgH="1310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21527" y="5136717"/>
                        <a:ext cx="1465715" cy="547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45CABE4D-CE2F-F886-AC40-2A065B9BEE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3791911"/>
              </p:ext>
            </p:extLst>
          </p:nvPr>
        </p:nvGraphicFramePr>
        <p:xfrm>
          <a:off x="10521527" y="5684536"/>
          <a:ext cx="1465715" cy="547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128CF75-E35C-CEE6-F2EC-C06CA807C0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21527" y="5684536"/>
                        <a:ext cx="1465715" cy="547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7EF4C87C-E651-DE79-021C-D456120E6A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051306"/>
              </p:ext>
            </p:extLst>
          </p:nvPr>
        </p:nvGraphicFramePr>
        <p:xfrm>
          <a:off x="10521527" y="6232355"/>
          <a:ext cx="1465715" cy="547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45CABE4D-CE2F-F886-AC40-2A065B9BEE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21527" y="6232355"/>
                        <a:ext cx="1465715" cy="547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80DC347D-80BC-5B76-0ADE-155D5B4EDF73}"/>
              </a:ext>
            </a:extLst>
          </p:cNvPr>
          <p:cNvSpPr txBox="1"/>
          <p:nvPr/>
        </p:nvSpPr>
        <p:spPr>
          <a:xfrm>
            <a:off x="8907452" y="5185158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Object[0]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7F4C641-204D-9456-408C-7BCA7CEAB7F4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9968961" y="5369824"/>
            <a:ext cx="40826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C41CCAD-922E-36D9-1F69-2A1780E8C45C}"/>
              </a:ext>
            </a:extLst>
          </p:cNvPr>
          <p:cNvSpPr txBox="1"/>
          <p:nvPr/>
        </p:nvSpPr>
        <p:spPr>
          <a:xfrm>
            <a:off x="8907452" y="5718509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Object[1]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E25746-0502-EC00-2008-BBA203308BCF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9968961" y="5903175"/>
            <a:ext cx="40826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8708982-493C-9D97-DD9A-704143CF1DDE}"/>
              </a:ext>
            </a:extLst>
          </p:cNvPr>
          <p:cNvSpPr txBox="1"/>
          <p:nvPr/>
        </p:nvSpPr>
        <p:spPr>
          <a:xfrm>
            <a:off x="8904648" y="6313819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Object[2]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79DB9F5-EE86-76AF-5597-E2623BE81503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9966157" y="6498485"/>
            <a:ext cx="40826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D8292B60-7F56-E42B-4B51-B0B8CF018B10}"/>
              </a:ext>
            </a:extLst>
          </p:cNvPr>
          <p:cNvSpPr/>
          <p:nvPr/>
        </p:nvSpPr>
        <p:spPr>
          <a:xfrm>
            <a:off x="5050831" y="4858931"/>
            <a:ext cx="1620333" cy="3664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7A675F6E-0A48-ADBC-51E9-F9664FEBEC08}"/>
              </a:ext>
            </a:extLst>
          </p:cNvPr>
          <p:cNvSpPr/>
          <p:nvPr/>
        </p:nvSpPr>
        <p:spPr>
          <a:xfrm flipH="1">
            <a:off x="5050831" y="5591146"/>
            <a:ext cx="1644058" cy="3664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87C045-DA6A-316F-1B4B-B5837EC1D5B5}"/>
              </a:ext>
            </a:extLst>
          </p:cNvPr>
          <p:cNvSpPr txBox="1"/>
          <p:nvPr/>
        </p:nvSpPr>
        <p:spPr>
          <a:xfrm>
            <a:off x="5834399" y="5921489"/>
            <a:ext cx="2098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/>
              <a:t>ds.</a:t>
            </a:r>
            <a:r>
              <a:rPr lang="fr-FR" sz="3200" b="1" dirty="0" err="1"/>
              <a:t>toDF</a:t>
            </a:r>
            <a:r>
              <a:rPr lang="fr-FR" sz="3200" dirty="0"/>
              <a:t>()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6B2825-55E0-294B-9180-E3A44AFEDBA4}"/>
              </a:ext>
            </a:extLst>
          </p:cNvPr>
          <p:cNvSpPr txBox="1"/>
          <p:nvPr/>
        </p:nvSpPr>
        <p:spPr>
          <a:xfrm>
            <a:off x="3937394" y="3965436"/>
            <a:ext cx="57991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encoder = </a:t>
            </a:r>
            <a:r>
              <a:rPr lang="fr-FR" sz="2400" dirty="0" err="1"/>
              <a:t>Encoders.bean</a:t>
            </a:r>
            <a:r>
              <a:rPr lang="fr-FR" sz="2400" dirty="0"/>
              <a:t>(</a:t>
            </a:r>
            <a:r>
              <a:rPr lang="fr-FR" sz="2400" dirty="0" err="1"/>
              <a:t>MyBean.class</a:t>
            </a:r>
            <a:r>
              <a:rPr lang="fr-FR" sz="2400" dirty="0"/>
              <a:t>)</a:t>
            </a:r>
          </a:p>
          <a:p>
            <a:r>
              <a:rPr lang="fr-FR" sz="3200" b="1" dirty="0"/>
              <a:t>df.as(encoder)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28415536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480B5-519F-9291-6D05-8121B77B9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RAW to LAKE – </a:t>
            </a:r>
            <a:r>
              <a:rPr lang="fr-FR" dirty="0" err="1"/>
              <a:t>Step</a:t>
            </a:r>
            <a:r>
              <a:rPr lang="fr-FR" dirty="0"/>
              <a:t> 3/4 : </a:t>
            </a:r>
            <a:r>
              <a:rPr lang="fr-FR" dirty="0" err="1"/>
              <a:t>Repartition</a:t>
            </a:r>
            <a:r>
              <a:rPr lang="fr-FR" dirty="0"/>
              <a:t> </a:t>
            </a:r>
            <a:r>
              <a:rPr lang="fr-FR" dirty="0" err="1"/>
              <a:t>Dataset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141D45-D689-61EC-9FFF-1F92F986DCBA}"/>
              </a:ext>
            </a:extLst>
          </p:cNvPr>
          <p:cNvSpPr txBox="1"/>
          <p:nvPr/>
        </p:nvSpPr>
        <p:spPr>
          <a:xfrm>
            <a:off x="2471650" y="1796659"/>
            <a:ext cx="83071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&lt;Row&gt; ds3 = ds2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repartition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(2, « col1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sortWithinPartition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(« col1, col2, col3 »)</a:t>
            </a:r>
          </a:p>
          <a:p>
            <a:endParaRPr lang="fr-FR" sz="24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DE52475-5480-252B-AB19-A9424FE3BCF5}"/>
              </a:ext>
            </a:extLst>
          </p:cNvPr>
          <p:cNvSpPr/>
          <p:nvPr/>
        </p:nvSpPr>
        <p:spPr>
          <a:xfrm>
            <a:off x="4053332" y="342900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3366B7E-9F40-F116-AB6A-0D873B37D205}"/>
              </a:ext>
            </a:extLst>
          </p:cNvPr>
          <p:cNvSpPr/>
          <p:nvPr/>
        </p:nvSpPr>
        <p:spPr>
          <a:xfrm>
            <a:off x="4053331" y="4189005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95A0B8D-04E6-E441-DEE7-2E37EF0268C9}"/>
              </a:ext>
            </a:extLst>
          </p:cNvPr>
          <p:cNvSpPr/>
          <p:nvPr/>
        </p:nvSpPr>
        <p:spPr>
          <a:xfrm>
            <a:off x="4066754" y="4962842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73081CEB-6E6E-C042-C0A2-8D4D9E001E00}"/>
              </a:ext>
            </a:extLst>
          </p:cNvPr>
          <p:cNvSpPr/>
          <p:nvPr/>
        </p:nvSpPr>
        <p:spPr>
          <a:xfrm>
            <a:off x="4395579" y="3581654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E0EED2F-81D3-89C1-9A3B-4D4747B04E13}"/>
              </a:ext>
            </a:extLst>
          </p:cNvPr>
          <p:cNvCxnSpPr>
            <a:cxnSpLocks/>
          </p:cNvCxnSpPr>
          <p:nvPr/>
        </p:nvCxnSpPr>
        <p:spPr>
          <a:xfrm>
            <a:off x="4802275" y="3699785"/>
            <a:ext cx="2379921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25DAADD1-0368-76F3-A156-437ABA204E15}"/>
              </a:ext>
            </a:extLst>
          </p:cNvPr>
          <p:cNvSpPr/>
          <p:nvPr/>
        </p:nvSpPr>
        <p:spPr>
          <a:xfrm>
            <a:off x="4890225" y="3757382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9B4D324E-D1BB-279D-477C-5E555789FEA6}"/>
              </a:ext>
            </a:extLst>
          </p:cNvPr>
          <p:cNvSpPr/>
          <p:nvPr/>
        </p:nvSpPr>
        <p:spPr>
          <a:xfrm>
            <a:off x="4337590" y="4291281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5B8CDBCA-7FC6-E13C-883F-07CB7E9E3B74}"/>
              </a:ext>
            </a:extLst>
          </p:cNvPr>
          <p:cNvSpPr/>
          <p:nvPr/>
        </p:nvSpPr>
        <p:spPr>
          <a:xfrm>
            <a:off x="4890225" y="4491867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A393DD0C-E0EB-0DA7-77F6-07599109DB7B}"/>
              </a:ext>
            </a:extLst>
          </p:cNvPr>
          <p:cNvSpPr/>
          <p:nvPr/>
        </p:nvSpPr>
        <p:spPr>
          <a:xfrm>
            <a:off x="4533067" y="5079031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D14F4A7-517B-FC06-ED72-C57BAA635936}"/>
              </a:ext>
            </a:extLst>
          </p:cNvPr>
          <p:cNvCxnSpPr>
            <a:cxnSpLocks/>
          </p:cNvCxnSpPr>
          <p:nvPr/>
        </p:nvCxnSpPr>
        <p:spPr>
          <a:xfrm flipV="1">
            <a:off x="5237017" y="4589711"/>
            <a:ext cx="1945179" cy="650527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A326A67-E5FB-BB37-3EF7-07081AE395A6}"/>
              </a:ext>
            </a:extLst>
          </p:cNvPr>
          <p:cNvSpPr txBox="1"/>
          <p:nvPr/>
        </p:nvSpPr>
        <p:spPr>
          <a:xfrm>
            <a:off x="3199127" y="5857853"/>
            <a:ext cx="617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Network </a:t>
            </a:r>
            <a:r>
              <a:rPr lang="fr-FR" sz="2400" dirty="0" err="1"/>
              <a:t>Shuffle</a:t>
            </a:r>
            <a:r>
              <a:rPr lang="fr-FR" sz="2400" dirty="0"/>
              <a:t> to </a:t>
            </a:r>
            <a:r>
              <a:rPr lang="fr-FR" sz="2400" dirty="0" err="1"/>
              <a:t>distribute</a:t>
            </a:r>
            <a:r>
              <a:rPr lang="fr-FR" sz="2400" dirty="0"/>
              <a:t> / group / sort data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1122BAD-798A-733F-3FD9-9D6D218F1E27}"/>
              </a:ext>
            </a:extLst>
          </p:cNvPr>
          <p:cNvSpPr/>
          <p:nvPr/>
        </p:nvSpPr>
        <p:spPr>
          <a:xfrm>
            <a:off x="6694136" y="3429000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AAC4620-0753-33E3-91C6-9FC28ECD8584}"/>
              </a:ext>
            </a:extLst>
          </p:cNvPr>
          <p:cNvSpPr/>
          <p:nvPr/>
        </p:nvSpPr>
        <p:spPr>
          <a:xfrm>
            <a:off x="6694135" y="4189004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7670795-814A-3FB5-C69C-22E3867A627A}"/>
              </a:ext>
            </a:extLst>
          </p:cNvPr>
          <p:cNvSpPr/>
          <p:nvPr/>
        </p:nvSpPr>
        <p:spPr>
          <a:xfrm>
            <a:off x="6694135" y="496284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7E1044D-C7A4-7F84-9275-3C4B5817590A}"/>
              </a:ext>
            </a:extLst>
          </p:cNvPr>
          <p:cNvCxnSpPr>
            <a:cxnSpLocks/>
          </p:cNvCxnSpPr>
          <p:nvPr/>
        </p:nvCxnSpPr>
        <p:spPr>
          <a:xfrm>
            <a:off x="5389417" y="4045131"/>
            <a:ext cx="1792779" cy="407357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3313D1-8DB0-1A2A-7407-0E87633E2EF0}"/>
              </a:ext>
            </a:extLst>
          </p:cNvPr>
          <p:cNvCxnSpPr>
            <a:cxnSpLocks/>
          </p:cNvCxnSpPr>
          <p:nvPr/>
        </p:nvCxnSpPr>
        <p:spPr>
          <a:xfrm flipV="1">
            <a:off x="5389417" y="4541891"/>
            <a:ext cx="1792779" cy="1691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3B1F216-E99F-EB05-2983-8552A1D29D17}"/>
              </a:ext>
            </a:extLst>
          </p:cNvPr>
          <p:cNvCxnSpPr>
            <a:cxnSpLocks/>
          </p:cNvCxnSpPr>
          <p:nvPr/>
        </p:nvCxnSpPr>
        <p:spPr>
          <a:xfrm flipV="1">
            <a:off x="4810055" y="3964633"/>
            <a:ext cx="2433101" cy="416266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A74A23AF-D2A2-90B6-6674-60047C2EF728}"/>
              </a:ext>
            </a:extLst>
          </p:cNvPr>
          <p:cNvSpPr/>
          <p:nvPr/>
        </p:nvSpPr>
        <p:spPr>
          <a:xfrm>
            <a:off x="7243157" y="3504140"/>
            <a:ext cx="523696" cy="57389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E7576FB8-FB36-5187-D8EE-44BC7956B705}"/>
              </a:ext>
            </a:extLst>
          </p:cNvPr>
          <p:cNvSpPr/>
          <p:nvPr/>
        </p:nvSpPr>
        <p:spPr>
          <a:xfrm>
            <a:off x="7243157" y="4271862"/>
            <a:ext cx="523696" cy="57389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5E86DB9-66CC-4F5B-DDB3-4E4EBD55915B}"/>
              </a:ext>
            </a:extLst>
          </p:cNvPr>
          <p:cNvSpPr txBox="1"/>
          <p:nvPr/>
        </p:nvSpPr>
        <p:spPr>
          <a:xfrm>
            <a:off x="489324" y="1609252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  <p:sp>
        <p:nvSpPr>
          <p:cNvPr id="48" name="Left Brace 47">
            <a:extLst>
              <a:ext uri="{FF2B5EF4-FFF2-40B4-BE49-F238E27FC236}">
                <a16:creationId xmlns:a16="http://schemas.microsoft.com/office/drawing/2014/main" id="{CBC7D4F3-5A99-19E7-799E-2CA8C80898E5}"/>
              </a:ext>
            </a:extLst>
          </p:cNvPr>
          <p:cNvSpPr/>
          <p:nvPr/>
        </p:nvSpPr>
        <p:spPr>
          <a:xfrm>
            <a:off x="1719455" y="1707561"/>
            <a:ext cx="372140" cy="1115939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Picture 2" descr="Magic hat magician images vectorielles, Magic hat magician vecteurs libres  de droits | Depositphotos">
            <a:extLst>
              <a:ext uri="{FF2B5EF4-FFF2-40B4-BE49-F238E27FC236}">
                <a16:creationId xmlns:a16="http://schemas.microsoft.com/office/drawing/2014/main" id="{1F7F7D55-8015-C218-16E3-113BA16C2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0" y="3576066"/>
            <a:ext cx="2044094" cy="2204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461F4D-9F1D-6876-19D8-78C5E7ACED98}"/>
              </a:ext>
            </a:extLst>
          </p:cNvPr>
          <p:cNvSpPr/>
          <p:nvPr/>
        </p:nvSpPr>
        <p:spPr>
          <a:xfrm rot="17016510">
            <a:off x="-666732" y="2777037"/>
            <a:ext cx="24737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???????</a:t>
            </a:r>
          </a:p>
        </p:txBody>
      </p:sp>
    </p:spTree>
    <p:extLst>
      <p:ext uri="{BB962C8B-B14F-4D97-AF65-F5344CB8AC3E}">
        <p14:creationId xmlns:p14="http://schemas.microsoft.com/office/powerpoint/2010/main" val="21153051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0079D-57A1-C498-61FA-36E4F22FF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64645" cy="1325563"/>
          </a:xfrm>
        </p:spPr>
        <p:txBody>
          <a:bodyPr/>
          <a:lstStyle/>
          <a:p>
            <a:pPr algn="ctr"/>
            <a:r>
              <a:rPr lang="fr-FR" dirty="0" err="1"/>
              <a:t>What</a:t>
            </a:r>
            <a:r>
              <a:rPr lang="fr-FR" dirty="0"/>
              <a:t> if a Spark-</a:t>
            </a:r>
            <a:r>
              <a:rPr lang="fr-FR" dirty="0" err="1"/>
              <a:t>Executor</a:t>
            </a:r>
            <a:r>
              <a:rPr lang="fr-FR" dirty="0"/>
              <a:t> crash / Node stop  ?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B8C5E46-F34D-F3EC-E402-B0F855671368}"/>
              </a:ext>
            </a:extLst>
          </p:cNvPr>
          <p:cNvSpPr/>
          <p:nvPr/>
        </p:nvSpPr>
        <p:spPr>
          <a:xfrm>
            <a:off x="1199252" y="2562468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492FBBE-C9FC-651C-4A79-78D379B28563}"/>
              </a:ext>
            </a:extLst>
          </p:cNvPr>
          <p:cNvSpPr/>
          <p:nvPr/>
        </p:nvSpPr>
        <p:spPr>
          <a:xfrm>
            <a:off x="1199251" y="3322472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51308D2-27E9-1A0E-E62D-2C980F145271}"/>
              </a:ext>
            </a:extLst>
          </p:cNvPr>
          <p:cNvSpPr/>
          <p:nvPr/>
        </p:nvSpPr>
        <p:spPr>
          <a:xfrm>
            <a:off x="1212674" y="4096309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2D4213A4-57C5-53DB-B148-178355110B01}"/>
              </a:ext>
            </a:extLst>
          </p:cNvPr>
          <p:cNvSpPr/>
          <p:nvPr/>
        </p:nvSpPr>
        <p:spPr>
          <a:xfrm>
            <a:off x="1541499" y="2715121"/>
            <a:ext cx="304799" cy="32241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986F1D05-0DBF-4F41-B3FB-29F45D99407B}"/>
              </a:ext>
            </a:extLst>
          </p:cNvPr>
          <p:cNvSpPr/>
          <p:nvPr/>
        </p:nvSpPr>
        <p:spPr>
          <a:xfrm>
            <a:off x="2036145" y="2890849"/>
            <a:ext cx="304799" cy="32241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D15B3F63-A318-7012-D367-8E43186B1F10}"/>
              </a:ext>
            </a:extLst>
          </p:cNvPr>
          <p:cNvSpPr/>
          <p:nvPr/>
        </p:nvSpPr>
        <p:spPr>
          <a:xfrm>
            <a:off x="1483510" y="3424748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C7806FBC-A271-11DC-3947-BAF11659724E}"/>
              </a:ext>
            </a:extLst>
          </p:cNvPr>
          <p:cNvSpPr/>
          <p:nvPr/>
        </p:nvSpPr>
        <p:spPr>
          <a:xfrm>
            <a:off x="2036145" y="3625334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BADEB506-7A73-D597-B7F3-C8C0216F5FB9}"/>
              </a:ext>
            </a:extLst>
          </p:cNvPr>
          <p:cNvSpPr/>
          <p:nvPr/>
        </p:nvSpPr>
        <p:spPr>
          <a:xfrm>
            <a:off x="1678987" y="4212498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DDE10FF-29B9-BAF2-7B66-9C504194C29A}"/>
              </a:ext>
            </a:extLst>
          </p:cNvPr>
          <p:cNvSpPr/>
          <p:nvPr/>
        </p:nvSpPr>
        <p:spPr>
          <a:xfrm>
            <a:off x="8677576" y="2572198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A66A8EC-7F13-1044-9118-BCAA587FD2A9}"/>
              </a:ext>
            </a:extLst>
          </p:cNvPr>
          <p:cNvSpPr/>
          <p:nvPr/>
        </p:nvSpPr>
        <p:spPr>
          <a:xfrm>
            <a:off x="8677575" y="3332202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4A49BEB-8832-AF10-C643-E4508AD4E8E5}"/>
              </a:ext>
            </a:extLst>
          </p:cNvPr>
          <p:cNvSpPr/>
          <p:nvPr/>
        </p:nvSpPr>
        <p:spPr>
          <a:xfrm>
            <a:off x="8677575" y="4106039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1A59042-8D6E-3362-1DEB-2EE0B0AC2FC1}"/>
              </a:ext>
            </a:extLst>
          </p:cNvPr>
          <p:cNvSpPr/>
          <p:nvPr/>
        </p:nvSpPr>
        <p:spPr>
          <a:xfrm>
            <a:off x="9226597" y="2647338"/>
            <a:ext cx="523696" cy="57389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1E9CDE7B-089E-348C-86E6-D0388AF9323C}"/>
              </a:ext>
            </a:extLst>
          </p:cNvPr>
          <p:cNvSpPr/>
          <p:nvPr/>
        </p:nvSpPr>
        <p:spPr>
          <a:xfrm>
            <a:off x="9226597" y="3415060"/>
            <a:ext cx="523696" cy="57389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0F5CFF78-0864-16E6-C7D0-3C1993E9D197}"/>
              </a:ext>
            </a:extLst>
          </p:cNvPr>
          <p:cNvSpPr/>
          <p:nvPr/>
        </p:nvSpPr>
        <p:spPr>
          <a:xfrm>
            <a:off x="5014938" y="3322472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7A84F45-185E-A553-EA89-0B057B2D8F7A}"/>
              </a:ext>
            </a:extLst>
          </p:cNvPr>
          <p:cNvSpPr/>
          <p:nvPr/>
        </p:nvSpPr>
        <p:spPr>
          <a:xfrm>
            <a:off x="5028361" y="4096309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5F851297-6EB8-8DF5-7D9E-A04591D2D2CA}"/>
              </a:ext>
            </a:extLst>
          </p:cNvPr>
          <p:cNvSpPr/>
          <p:nvPr/>
        </p:nvSpPr>
        <p:spPr>
          <a:xfrm>
            <a:off x="5299197" y="3424748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682CB340-9926-535D-B524-62A1FFBA6C5D}"/>
              </a:ext>
            </a:extLst>
          </p:cNvPr>
          <p:cNvSpPr/>
          <p:nvPr/>
        </p:nvSpPr>
        <p:spPr>
          <a:xfrm>
            <a:off x="5851832" y="3625334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07D7BE39-5B2B-580F-9364-304F64BBAF24}"/>
              </a:ext>
            </a:extLst>
          </p:cNvPr>
          <p:cNvSpPr/>
          <p:nvPr/>
        </p:nvSpPr>
        <p:spPr>
          <a:xfrm>
            <a:off x="5494674" y="4212498"/>
            <a:ext cx="304799" cy="3224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837E23D-DA16-8A7F-8A02-6F001CDCE1B6}"/>
              </a:ext>
            </a:extLst>
          </p:cNvPr>
          <p:cNvSpPr/>
          <p:nvPr/>
        </p:nvSpPr>
        <p:spPr>
          <a:xfrm rot="17016510">
            <a:off x="-666732" y="2777037"/>
            <a:ext cx="24737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???????</a:t>
            </a:r>
          </a:p>
        </p:txBody>
      </p:sp>
      <p:sp>
        <p:nvSpPr>
          <p:cNvPr id="36" name="&quot;Not Allowed&quot; Symbol 35">
            <a:extLst>
              <a:ext uri="{FF2B5EF4-FFF2-40B4-BE49-F238E27FC236}">
                <a16:creationId xmlns:a16="http://schemas.microsoft.com/office/drawing/2014/main" id="{76435F00-875D-BDAA-C366-C98E238AF819}"/>
              </a:ext>
            </a:extLst>
          </p:cNvPr>
          <p:cNvSpPr/>
          <p:nvPr/>
        </p:nvSpPr>
        <p:spPr>
          <a:xfrm>
            <a:off x="2450808" y="2412414"/>
            <a:ext cx="994723" cy="910147"/>
          </a:xfrm>
          <a:prstGeom prst="noSmoking">
            <a:avLst>
              <a:gd name="adj" fmla="val 1399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7" name="Cylinder 36">
            <a:extLst>
              <a:ext uri="{FF2B5EF4-FFF2-40B4-BE49-F238E27FC236}">
                <a16:creationId xmlns:a16="http://schemas.microsoft.com/office/drawing/2014/main" id="{456C3898-0A8F-1DC5-9708-81875EFDB4CC}"/>
              </a:ext>
            </a:extLst>
          </p:cNvPr>
          <p:cNvSpPr/>
          <p:nvPr/>
        </p:nvSpPr>
        <p:spPr>
          <a:xfrm>
            <a:off x="11348879" y="2601809"/>
            <a:ext cx="444627" cy="56285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Arrow: Curved Left 37">
            <a:extLst>
              <a:ext uri="{FF2B5EF4-FFF2-40B4-BE49-F238E27FC236}">
                <a16:creationId xmlns:a16="http://schemas.microsoft.com/office/drawing/2014/main" id="{0635D44E-D4F3-3B98-3F9B-F2709A583D5A}"/>
              </a:ext>
            </a:extLst>
          </p:cNvPr>
          <p:cNvSpPr/>
          <p:nvPr/>
        </p:nvSpPr>
        <p:spPr>
          <a:xfrm>
            <a:off x="10383365" y="2902124"/>
            <a:ext cx="375236" cy="1482856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9" name="Arrow: Curved Left 38">
            <a:extLst>
              <a:ext uri="{FF2B5EF4-FFF2-40B4-BE49-F238E27FC236}">
                <a16:creationId xmlns:a16="http://schemas.microsoft.com/office/drawing/2014/main" id="{FEB16EF5-B8F8-08A7-EAEA-F5553F699DFC}"/>
              </a:ext>
            </a:extLst>
          </p:cNvPr>
          <p:cNvSpPr/>
          <p:nvPr/>
        </p:nvSpPr>
        <p:spPr>
          <a:xfrm flipV="1">
            <a:off x="10394879" y="3052056"/>
            <a:ext cx="375236" cy="604205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FEF3C0C-98E6-EC70-6911-DB63F22E4F2E}"/>
              </a:ext>
            </a:extLst>
          </p:cNvPr>
          <p:cNvSpPr txBox="1"/>
          <p:nvPr/>
        </p:nvSpPr>
        <p:spPr>
          <a:xfrm>
            <a:off x="7462684" y="5073503"/>
            <a:ext cx="47054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after</a:t>
            </a:r>
            <a:r>
              <a:rPr lang="fr-FR" sz="2400" dirty="0"/>
              <a:t> </a:t>
            </a:r>
            <a:r>
              <a:rPr lang="fr-FR" sz="2400" dirty="0" err="1"/>
              <a:t>shuffle</a:t>
            </a:r>
            <a:r>
              <a:rPr lang="fr-FR" sz="2400" dirty="0"/>
              <a:t> </a:t>
            </a:r>
            <a:r>
              <a:rPr lang="fr-FR" sz="2400" dirty="0" err="1"/>
              <a:t>operation</a:t>
            </a:r>
            <a:r>
              <a:rPr lang="fr-FR" sz="2400" dirty="0"/>
              <a:t>,</a:t>
            </a:r>
          </a:p>
          <a:p>
            <a:r>
              <a:rPr lang="fr-FR" sz="2400" dirty="0"/>
              <a:t>=&gt; </a:t>
            </a:r>
            <a:r>
              <a:rPr lang="fr-FR" sz="2400" dirty="0" err="1"/>
              <a:t>Replicate</a:t>
            </a:r>
            <a:r>
              <a:rPr lang="fr-FR" sz="2400" dirty="0"/>
              <a:t> (peer-to-peer) </a:t>
            </a:r>
          </a:p>
          <a:p>
            <a:r>
              <a:rPr lang="fr-FR" sz="2400" dirty="0"/>
              <a:t>  / </a:t>
            </a:r>
            <a:r>
              <a:rPr lang="fr-FR" sz="2400" dirty="0" err="1"/>
              <a:t>Persist</a:t>
            </a:r>
            <a:r>
              <a:rPr lang="fr-FR" sz="2400" dirty="0"/>
              <a:t> Blocks  (mem and/or </a:t>
            </a:r>
            <a:r>
              <a:rPr lang="fr-FR" sz="2400" dirty="0" err="1"/>
              <a:t>disk</a:t>
            </a:r>
            <a:r>
              <a:rPr lang="fr-FR" sz="2400" dirty="0"/>
              <a:t>)</a:t>
            </a:r>
          </a:p>
          <a:p>
            <a:r>
              <a:rPr lang="fr-FR" sz="2400" dirty="0"/>
              <a:t>…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ShuffleService</a:t>
            </a:r>
            <a:r>
              <a:rPr lang="fr-FR" sz="2400" dirty="0"/>
              <a:t> + </a:t>
            </a:r>
            <a:r>
              <a:rPr lang="fr-FR" sz="2400" dirty="0" err="1"/>
              <a:t>storage</a:t>
            </a:r>
            <a:endParaRPr lang="fr-FR" sz="2400" dirty="0"/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ECBCCE78-5066-C6F5-C593-3B6833C2D8B5}"/>
              </a:ext>
            </a:extLst>
          </p:cNvPr>
          <p:cNvSpPr/>
          <p:nvPr/>
        </p:nvSpPr>
        <p:spPr>
          <a:xfrm>
            <a:off x="6183358" y="3376093"/>
            <a:ext cx="304799" cy="32241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CE63D099-9960-7029-FBDF-32979F08EF9D}"/>
              </a:ext>
            </a:extLst>
          </p:cNvPr>
          <p:cNvSpPr/>
          <p:nvPr/>
        </p:nvSpPr>
        <p:spPr>
          <a:xfrm>
            <a:off x="6156631" y="4365221"/>
            <a:ext cx="304799" cy="32241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Cylinder 42">
            <a:extLst>
              <a:ext uri="{FF2B5EF4-FFF2-40B4-BE49-F238E27FC236}">
                <a16:creationId xmlns:a16="http://schemas.microsoft.com/office/drawing/2014/main" id="{3840C625-761E-41F1-72C9-9BFAEDCD5408}"/>
              </a:ext>
            </a:extLst>
          </p:cNvPr>
          <p:cNvSpPr/>
          <p:nvPr/>
        </p:nvSpPr>
        <p:spPr>
          <a:xfrm>
            <a:off x="11348879" y="3403663"/>
            <a:ext cx="444627" cy="56285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Cylinder 43">
            <a:extLst>
              <a:ext uri="{FF2B5EF4-FFF2-40B4-BE49-F238E27FC236}">
                <a16:creationId xmlns:a16="http://schemas.microsoft.com/office/drawing/2014/main" id="{0EC604D0-456D-A0D0-F967-2C2667C283EC}"/>
              </a:ext>
            </a:extLst>
          </p:cNvPr>
          <p:cNvSpPr/>
          <p:nvPr/>
        </p:nvSpPr>
        <p:spPr>
          <a:xfrm>
            <a:off x="11348879" y="4165448"/>
            <a:ext cx="444627" cy="56285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Cylinder 44">
            <a:extLst>
              <a:ext uri="{FF2B5EF4-FFF2-40B4-BE49-F238E27FC236}">
                <a16:creationId xmlns:a16="http://schemas.microsoft.com/office/drawing/2014/main" id="{9D90C649-8D25-CEE5-2E17-6F8832E92F6F}"/>
              </a:ext>
            </a:extLst>
          </p:cNvPr>
          <p:cNvSpPr/>
          <p:nvPr/>
        </p:nvSpPr>
        <p:spPr>
          <a:xfrm>
            <a:off x="3774895" y="3406205"/>
            <a:ext cx="444627" cy="56285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Cylinder 45">
            <a:extLst>
              <a:ext uri="{FF2B5EF4-FFF2-40B4-BE49-F238E27FC236}">
                <a16:creationId xmlns:a16="http://schemas.microsoft.com/office/drawing/2014/main" id="{1045DA03-7CEC-9ABE-5D18-62FFB2F1A5D1}"/>
              </a:ext>
            </a:extLst>
          </p:cNvPr>
          <p:cNvSpPr/>
          <p:nvPr/>
        </p:nvSpPr>
        <p:spPr>
          <a:xfrm>
            <a:off x="3774895" y="4165448"/>
            <a:ext cx="444627" cy="56285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72FE7275-03C3-9F31-3309-C5D624AC386C}"/>
              </a:ext>
            </a:extLst>
          </p:cNvPr>
          <p:cNvSpPr/>
          <p:nvPr/>
        </p:nvSpPr>
        <p:spPr>
          <a:xfrm>
            <a:off x="7293510" y="4524429"/>
            <a:ext cx="728768" cy="173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95ED2169-A7BD-9D40-6035-C05141EA9DB9}"/>
              </a:ext>
            </a:extLst>
          </p:cNvPr>
          <p:cNvSpPr/>
          <p:nvPr/>
        </p:nvSpPr>
        <p:spPr>
          <a:xfrm rot="18920224">
            <a:off x="7140241" y="4225394"/>
            <a:ext cx="887707" cy="1991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4476DB6C-7C82-DBE4-AEAB-92BE3707129F}"/>
              </a:ext>
            </a:extLst>
          </p:cNvPr>
          <p:cNvSpPr/>
          <p:nvPr/>
        </p:nvSpPr>
        <p:spPr>
          <a:xfrm rot="17782749">
            <a:off x="6837838" y="3849311"/>
            <a:ext cx="1552148" cy="1467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36CF79A5-7FC8-EEBD-DB64-78D435572DAE}"/>
              </a:ext>
            </a:extLst>
          </p:cNvPr>
          <p:cNvSpPr/>
          <p:nvPr/>
        </p:nvSpPr>
        <p:spPr>
          <a:xfrm rot="3152584">
            <a:off x="7134695" y="4041374"/>
            <a:ext cx="997956" cy="1534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7750455D-D6DD-E1A6-E9E4-6576ECF79BB1}"/>
              </a:ext>
            </a:extLst>
          </p:cNvPr>
          <p:cNvSpPr/>
          <p:nvPr/>
        </p:nvSpPr>
        <p:spPr>
          <a:xfrm rot="18603941">
            <a:off x="7108251" y="3204385"/>
            <a:ext cx="997956" cy="1534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Arrow: Right 55">
            <a:extLst>
              <a:ext uri="{FF2B5EF4-FFF2-40B4-BE49-F238E27FC236}">
                <a16:creationId xmlns:a16="http://schemas.microsoft.com/office/drawing/2014/main" id="{95DA923D-FD77-7EFD-FA2C-84C0768FBA73}"/>
              </a:ext>
            </a:extLst>
          </p:cNvPr>
          <p:cNvSpPr/>
          <p:nvPr/>
        </p:nvSpPr>
        <p:spPr>
          <a:xfrm>
            <a:off x="7289937" y="3569433"/>
            <a:ext cx="728768" cy="173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630124B-E384-508B-571E-0D3A308ABC2B}"/>
              </a:ext>
            </a:extLst>
          </p:cNvPr>
          <p:cNvSpPr txBox="1"/>
          <p:nvPr/>
        </p:nvSpPr>
        <p:spPr>
          <a:xfrm>
            <a:off x="2916463" y="5122997"/>
            <a:ext cx="51564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Recompute/</a:t>
            </a:r>
            <a:r>
              <a:rPr lang="fr-FR" sz="2400" dirty="0" err="1"/>
              <a:t>recover</a:t>
            </a:r>
            <a:r>
              <a:rPr lang="fr-FR" sz="2400" dirty="0"/>
              <a:t> </a:t>
            </a:r>
            <a:r>
              <a:rPr lang="fr-FR" sz="2400" dirty="0" err="1"/>
              <a:t>lost</a:t>
            </a:r>
            <a:r>
              <a:rPr lang="fr-FR" sz="2400" dirty="0"/>
              <a:t> blocks</a:t>
            </a:r>
          </a:p>
          <a:p>
            <a:r>
              <a:rPr lang="fr-FR" sz="2400" dirty="0" err="1"/>
              <a:t>From</a:t>
            </a:r>
            <a:r>
              <a:rPr lang="fr-FR" sz="2400" dirty="0"/>
              <a:t> mem or </a:t>
            </a:r>
            <a:r>
              <a:rPr lang="fr-FR" sz="2400" dirty="0" err="1"/>
              <a:t>disk</a:t>
            </a:r>
            <a:endParaRPr lang="fr-FR" sz="2400" dirty="0"/>
          </a:p>
          <a:p>
            <a:r>
              <a:rPr lang="fr-FR" sz="2400" dirty="0"/>
              <a:t>…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ShuffleService</a:t>
            </a:r>
            <a:r>
              <a:rPr lang="fr-FR" sz="2400" dirty="0"/>
              <a:t> + </a:t>
            </a:r>
            <a:r>
              <a:rPr lang="fr-FR" sz="2400" dirty="0" err="1"/>
              <a:t>storage</a:t>
            </a:r>
            <a:endParaRPr lang="fr-FR" sz="24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7172BCE-2808-6E8B-7AB6-FA60AA6F1509}"/>
              </a:ext>
            </a:extLst>
          </p:cNvPr>
          <p:cNvSpPr/>
          <p:nvPr/>
        </p:nvSpPr>
        <p:spPr>
          <a:xfrm>
            <a:off x="10915686" y="4146521"/>
            <a:ext cx="270743" cy="655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CB94855-0E5E-DDE8-B48A-B14D7A8229D5}"/>
              </a:ext>
            </a:extLst>
          </p:cNvPr>
          <p:cNvSpPr/>
          <p:nvPr/>
        </p:nvSpPr>
        <p:spPr>
          <a:xfrm>
            <a:off x="10915686" y="3370115"/>
            <a:ext cx="270743" cy="655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4573123-4967-7E40-F809-60BC1FD2DEFC}"/>
              </a:ext>
            </a:extLst>
          </p:cNvPr>
          <p:cNvSpPr/>
          <p:nvPr/>
        </p:nvSpPr>
        <p:spPr>
          <a:xfrm>
            <a:off x="10915686" y="2570581"/>
            <a:ext cx="270743" cy="655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0E46204-34FC-4D1F-CF1A-0EB261CD24A5}"/>
              </a:ext>
            </a:extLst>
          </p:cNvPr>
          <p:cNvSpPr/>
          <p:nvPr/>
        </p:nvSpPr>
        <p:spPr>
          <a:xfrm>
            <a:off x="4410707" y="4097450"/>
            <a:ext cx="270743" cy="655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E9411F0-5F67-FCED-B20A-2B476EC19CC0}"/>
              </a:ext>
            </a:extLst>
          </p:cNvPr>
          <p:cNvSpPr/>
          <p:nvPr/>
        </p:nvSpPr>
        <p:spPr>
          <a:xfrm>
            <a:off x="4407961" y="3333392"/>
            <a:ext cx="270743" cy="655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A0765DD-2E6B-06B1-0149-99CA32308A62}"/>
              </a:ext>
            </a:extLst>
          </p:cNvPr>
          <p:cNvSpPr txBox="1"/>
          <p:nvPr/>
        </p:nvSpPr>
        <p:spPr>
          <a:xfrm rot="19457646">
            <a:off x="4295569" y="2504047"/>
            <a:ext cx="17642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Shuffle</a:t>
            </a:r>
            <a:r>
              <a:rPr lang="fr-FR" sz="2000" b="1" dirty="0"/>
              <a:t>-service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2B5B52C-41E1-047E-0467-0F7CC26FCA0A}"/>
              </a:ext>
            </a:extLst>
          </p:cNvPr>
          <p:cNvSpPr txBox="1"/>
          <p:nvPr/>
        </p:nvSpPr>
        <p:spPr>
          <a:xfrm rot="19440000">
            <a:off x="3824177" y="2497277"/>
            <a:ext cx="1595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block </a:t>
            </a:r>
            <a:r>
              <a:rPr lang="fr-FR" sz="2000" b="1" dirty="0" err="1"/>
              <a:t>storage</a:t>
            </a:r>
            <a:endParaRPr lang="fr-FR" sz="2000" b="1" dirty="0"/>
          </a:p>
        </p:txBody>
      </p:sp>
      <p:sp>
        <p:nvSpPr>
          <p:cNvPr id="69" name="Arrow: Right 68">
            <a:extLst>
              <a:ext uri="{FF2B5EF4-FFF2-40B4-BE49-F238E27FC236}">
                <a16:creationId xmlns:a16="http://schemas.microsoft.com/office/drawing/2014/main" id="{10B0062C-38FC-D45C-F19E-DC809A4D5223}"/>
              </a:ext>
            </a:extLst>
          </p:cNvPr>
          <p:cNvSpPr/>
          <p:nvPr/>
        </p:nvSpPr>
        <p:spPr>
          <a:xfrm rot="361816">
            <a:off x="4750041" y="4404796"/>
            <a:ext cx="1397080" cy="16024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Arrow: Right 69">
            <a:extLst>
              <a:ext uri="{FF2B5EF4-FFF2-40B4-BE49-F238E27FC236}">
                <a16:creationId xmlns:a16="http://schemas.microsoft.com/office/drawing/2014/main" id="{288C4871-826D-52CD-88EF-0B08C0E7236E}"/>
              </a:ext>
            </a:extLst>
          </p:cNvPr>
          <p:cNvSpPr/>
          <p:nvPr/>
        </p:nvSpPr>
        <p:spPr>
          <a:xfrm rot="21212454">
            <a:off x="4192725" y="3536913"/>
            <a:ext cx="1929264" cy="17156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8D5BF427-56A5-5E4C-08AD-401C6441AE4C}"/>
              </a:ext>
            </a:extLst>
          </p:cNvPr>
          <p:cNvSpPr/>
          <p:nvPr/>
        </p:nvSpPr>
        <p:spPr>
          <a:xfrm>
            <a:off x="3824455" y="3529530"/>
            <a:ext cx="304799" cy="32241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Isosceles Triangle 71">
            <a:extLst>
              <a:ext uri="{FF2B5EF4-FFF2-40B4-BE49-F238E27FC236}">
                <a16:creationId xmlns:a16="http://schemas.microsoft.com/office/drawing/2014/main" id="{838CD52B-5CFA-753F-35FF-AEDA3F242939}"/>
              </a:ext>
            </a:extLst>
          </p:cNvPr>
          <p:cNvSpPr/>
          <p:nvPr/>
        </p:nvSpPr>
        <p:spPr>
          <a:xfrm>
            <a:off x="4441508" y="4266952"/>
            <a:ext cx="304799" cy="32241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F9786A93-975A-640B-D7B3-8EF8EE38928B}"/>
              </a:ext>
            </a:extLst>
          </p:cNvPr>
          <p:cNvSpPr/>
          <p:nvPr/>
        </p:nvSpPr>
        <p:spPr>
          <a:xfrm>
            <a:off x="10912648" y="3569433"/>
            <a:ext cx="304799" cy="32241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2FFE9EF8-C4BF-6880-ECC3-E46A7186D856}"/>
              </a:ext>
            </a:extLst>
          </p:cNvPr>
          <p:cNvSpPr/>
          <p:nvPr/>
        </p:nvSpPr>
        <p:spPr>
          <a:xfrm>
            <a:off x="10900227" y="4230159"/>
            <a:ext cx="304799" cy="32241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48703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Arrow: Right 53">
            <a:extLst>
              <a:ext uri="{FF2B5EF4-FFF2-40B4-BE49-F238E27FC236}">
                <a16:creationId xmlns:a16="http://schemas.microsoft.com/office/drawing/2014/main" id="{0EF6A4BA-CA68-B608-51A2-A5C644EC9FEE}"/>
              </a:ext>
            </a:extLst>
          </p:cNvPr>
          <p:cNvSpPr/>
          <p:nvPr/>
        </p:nvSpPr>
        <p:spPr>
          <a:xfrm>
            <a:off x="7254505" y="2509549"/>
            <a:ext cx="1041143" cy="1783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EB5647E3-4A85-9969-8D3B-8198CF0AE6A6}"/>
              </a:ext>
            </a:extLst>
          </p:cNvPr>
          <p:cNvSpPr/>
          <p:nvPr/>
        </p:nvSpPr>
        <p:spPr>
          <a:xfrm>
            <a:off x="7254505" y="2685064"/>
            <a:ext cx="1041143" cy="1783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FF5979F6-5937-4791-2E19-FEE32D555822}"/>
              </a:ext>
            </a:extLst>
          </p:cNvPr>
          <p:cNvSpPr/>
          <p:nvPr/>
        </p:nvSpPr>
        <p:spPr>
          <a:xfrm>
            <a:off x="4158706" y="3489784"/>
            <a:ext cx="804165" cy="2026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81F32269-EE99-47D5-CB0E-CECFEAE4A16E}"/>
              </a:ext>
            </a:extLst>
          </p:cNvPr>
          <p:cNvSpPr/>
          <p:nvPr/>
        </p:nvSpPr>
        <p:spPr>
          <a:xfrm>
            <a:off x="4199906" y="2504894"/>
            <a:ext cx="805092" cy="173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CC0312-7E7F-78F9-EBD6-64C210B35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usage: </a:t>
            </a:r>
            <a:br>
              <a:rPr lang="fr-FR" dirty="0"/>
            </a:br>
            <a:r>
              <a:rPr lang="fr-FR" dirty="0" err="1"/>
              <a:t>repartition</a:t>
            </a:r>
            <a:r>
              <a:rPr lang="fr-FR" dirty="0"/>
              <a:t>(N).</a:t>
            </a:r>
            <a:r>
              <a:rPr lang="fr-FR" dirty="0" err="1"/>
              <a:t>map</a:t>
            </a:r>
            <a:r>
              <a:rPr lang="fr-FR" dirty="0"/>
              <a:t>( .. ).</a:t>
            </a:r>
            <a:r>
              <a:rPr lang="fr-FR" dirty="0" err="1"/>
              <a:t>repartition</a:t>
            </a:r>
            <a:r>
              <a:rPr lang="fr-FR" dirty="0"/>
              <a:t>(1)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8C74C34-19D8-FC31-6E18-0D1BA164A1CF}"/>
              </a:ext>
            </a:extLst>
          </p:cNvPr>
          <p:cNvSpPr/>
          <p:nvPr/>
        </p:nvSpPr>
        <p:spPr>
          <a:xfrm>
            <a:off x="3185277" y="2230161"/>
            <a:ext cx="877676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7433352-6B2E-D95A-846D-1F3D1FCD44C8}"/>
              </a:ext>
            </a:extLst>
          </p:cNvPr>
          <p:cNvSpPr/>
          <p:nvPr/>
        </p:nvSpPr>
        <p:spPr>
          <a:xfrm>
            <a:off x="3169233" y="3253070"/>
            <a:ext cx="877676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6F5F5A2-94A8-03E1-C60E-062AA8653C1F}"/>
              </a:ext>
            </a:extLst>
          </p:cNvPr>
          <p:cNvSpPr/>
          <p:nvPr/>
        </p:nvSpPr>
        <p:spPr>
          <a:xfrm>
            <a:off x="3183293" y="4277531"/>
            <a:ext cx="877676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4818FE-AFE5-9407-173E-6AB2DE42C64F}"/>
              </a:ext>
            </a:extLst>
          </p:cNvPr>
          <p:cNvSpPr/>
          <p:nvPr/>
        </p:nvSpPr>
        <p:spPr>
          <a:xfrm>
            <a:off x="3404303" y="2300881"/>
            <a:ext cx="450876" cy="5772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A456632F-3720-EC0B-249A-D91100B0C9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596" y="2059014"/>
            <a:ext cx="663946" cy="1032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47317AC8-193D-7C15-6053-169F8EF933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596" y="3139926"/>
            <a:ext cx="663945" cy="103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23C3730F-6D04-5A03-B311-A617A5BD9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597" y="4214445"/>
            <a:ext cx="662943" cy="103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DFS Storage Efficiency Using Tiered Storage">
            <a:extLst>
              <a:ext uri="{FF2B5EF4-FFF2-40B4-BE49-F238E27FC236}">
                <a16:creationId xmlns:a16="http://schemas.microsoft.com/office/drawing/2014/main" id="{10B0FC2D-E146-786E-98CA-EE2C2CB6D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85" y="3317398"/>
            <a:ext cx="1398423" cy="7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B3CF67BC-5D29-8791-3D04-BF5C0055CE8E}"/>
              </a:ext>
            </a:extLst>
          </p:cNvPr>
          <p:cNvSpPr/>
          <p:nvPr/>
        </p:nvSpPr>
        <p:spPr>
          <a:xfrm rot="18827837">
            <a:off x="1363068" y="2829169"/>
            <a:ext cx="889080" cy="5752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29546D60-D76C-3FAF-2EC1-0A15E8FB7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1877" y="2371152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400C25E3-A67C-70D4-B16B-3A48C28A5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1768" y="3493084"/>
            <a:ext cx="225826" cy="225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CC496FB-ED45-1F40-7A0E-5A74903E6A54}"/>
              </a:ext>
            </a:extLst>
          </p:cNvPr>
          <p:cNvSpPr txBox="1"/>
          <p:nvPr/>
        </p:nvSpPr>
        <p:spPr>
          <a:xfrm>
            <a:off x="2833115" y="5331885"/>
            <a:ext cx="2427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INNEFFICIENT</a:t>
            </a:r>
            <a:r>
              <a:rPr lang="fr-FR" sz="2000" dirty="0"/>
              <a:t> !!!</a:t>
            </a:r>
          </a:p>
          <a:p>
            <a:r>
              <a:rPr lang="fr-FR" sz="2000" dirty="0" err="1"/>
              <a:t>Undistributed</a:t>
            </a:r>
            <a:r>
              <a:rPr lang="fr-FR" sz="2000" dirty="0"/>
              <a:t> </a:t>
            </a:r>
          </a:p>
          <a:p>
            <a:r>
              <a:rPr lang="fr-FR" sz="2000" dirty="0"/>
              <a:t>  / </a:t>
            </a:r>
            <a:r>
              <a:rPr lang="fr-FR" sz="2000" dirty="0" err="1"/>
              <a:t>Badly</a:t>
            </a:r>
            <a:r>
              <a:rPr lang="fr-FR" sz="2000" dirty="0"/>
              <a:t> </a:t>
            </a:r>
            <a:r>
              <a:rPr lang="fr-FR" sz="2000" dirty="0" err="1"/>
              <a:t>Skewed</a:t>
            </a:r>
            <a:r>
              <a:rPr lang="fr-FR" sz="2000" dirty="0"/>
              <a:t> Data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7BEEC087-5AA0-D1AA-C895-98407447EA0B}"/>
              </a:ext>
            </a:extLst>
          </p:cNvPr>
          <p:cNvSpPr/>
          <p:nvPr/>
        </p:nvSpPr>
        <p:spPr>
          <a:xfrm>
            <a:off x="6217078" y="2288521"/>
            <a:ext cx="877676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A8ADE453-126A-4F30-726F-AA8FA35004FA}"/>
              </a:ext>
            </a:extLst>
          </p:cNvPr>
          <p:cNvSpPr/>
          <p:nvPr/>
        </p:nvSpPr>
        <p:spPr>
          <a:xfrm>
            <a:off x="6201034" y="3311430"/>
            <a:ext cx="877676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4921C20-68DC-5E62-A10B-108D9F673FE3}"/>
              </a:ext>
            </a:extLst>
          </p:cNvPr>
          <p:cNvSpPr/>
          <p:nvPr/>
        </p:nvSpPr>
        <p:spPr>
          <a:xfrm>
            <a:off x="6215094" y="4335891"/>
            <a:ext cx="877676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EE06D81-24B5-0319-9B76-A0E60CEDF060}"/>
              </a:ext>
            </a:extLst>
          </p:cNvPr>
          <p:cNvSpPr/>
          <p:nvPr/>
        </p:nvSpPr>
        <p:spPr>
          <a:xfrm>
            <a:off x="6345712" y="2359241"/>
            <a:ext cx="321389" cy="263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633882-7278-00D5-9155-9C12B1975088}"/>
              </a:ext>
            </a:extLst>
          </p:cNvPr>
          <p:cNvSpPr/>
          <p:nvPr/>
        </p:nvSpPr>
        <p:spPr>
          <a:xfrm flipV="1">
            <a:off x="3591810" y="3403037"/>
            <a:ext cx="187817" cy="2229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A10313D-C1E2-370F-E72E-EC92399992A1}"/>
              </a:ext>
            </a:extLst>
          </p:cNvPr>
          <p:cNvSpPr/>
          <p:nvPr/>
        </p:nvSpPr>
        <p:spPr>
          <a:xfrm>
            <a:off x="6498112" y="2511641"/>
            <a:ext cx="321389" cy="263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2CB3F6-4197-0708-7CD6-7A6030DB0166}"/>
              </a:ext>
            </a:extLst>
          </p:cNvPr>
          <p:cNvSpPr/>
          <p:nvPr/>
        </p:nvSpPr>
        <p:spPr>
          <a:xfrm>
            <a:off x="6650512" y="2664041"/>
            <a:ext cx="321389" cy="263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AEFD242-4E39-EC23-FD6A-63A13A5A62D5}"/>
              </a:ext>
            </a:extLst>
          </p:cNvPr>
          <p:cNvSpPr/>
          <p:nvPr/>
        </p:nvSpPr>
        <p:spPr>
          <a:xfrm>
            <a:off x="6354006" y="3390698"/>
            <a:ext cx="321389" cy="263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648A974-E766-857F-ADF1-91E347E35297}"/>
              </a:ext>
            </a:extLst>
          </p:cNvPr>
          <p:cNvSpPr/>
          <p:nvPr/>
        </p:nvSpPr>
        <p:spPr>
          <a:xfrm>
            <a:off x="6506406" y="3543098"/>
            <a:ext cx="321389" cy="263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9C0ADE7-2283-1C30-AF53-121E91CAC683}"/>
              </a:ext>
            </a:extLst>
          </p:cNvPr>
          <p:cNvSpPr/>
          <p:nvPr/>
        </p:nvSpPr>
        <p:spPr>
          <a:xfrm>
            <a:off x="6658806" y="3695498"/>
            <a:ext cx="321389" cy="263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FA6A837-7F63-A438-59DA-D562B9415526}"/>
              </a:ext>
            </a:extLst>
          </p:cNvPr>
          <p:cNvSpPr/>
          <p:nvPr/>
        </p:nvSpPr>
        <p:spPr>
          <a:xfrm>
            <a:off x="6354006" y="4401273"/>
            <a:ext cx="321389" cy="263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B53D0A2-28D6-DD40-D9D5-0B6ECED2FD32}"/>
              </a:ext>
            </a:extLst>
          </p:cNvPr>
          <p:cNvSpPr/>
          <p:nvPr/>
        </p:nvSpPr>
        <p:spPr>
          <a:xfrm>
            <a:off x="6506406" y="4553673"/>
            <a:ext cx="321389" cy="263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4A04539-A6BF-D159-3F7A-175D28AA2699}"/>
              </a:ext>
            </a:extLst>
          </p:cNvPr>
          <p:cNvSpPr/>
          <p:nvPr/>
        </p:nvSpPr>
        <p:spPr>
          <a:xfrm>
            <a:off x="6658806" y="4706073"/>
            <a:ext cx="321389" cy="263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75E45CCF-DEB1-CE94-B835-E0B37F6A9DB3}"/>
              </a:ext>
            </a:extLst>
          </p:cNvPr>
          <p:cNvSpPr/>
          <p:nvPr/>
        </p:nvSpPr>
        <p:spPr>
          <a:xfrm>
            <a:off x="7247154" y="2350970"/>
            <a:ext cx="1041143" cy="1783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5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A39661EF-0836-1E2C-7521-B975B8B31B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125" y="2218490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405DC636-81D8-CBE6-7E27-2AEFB8D6E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6078" y="2376956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744E644C-CC35-DC29-7A85-CD72B3461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8478" y="2529356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Arrow: Right 55">
            <a:extLst>
              <a:ext uri="{FF2B5EF4-FFF2-40B4-BE49-F238E27FC236}">
                <a16:creationId xmlns:a16="http://schemas.microsoft.com/office/drawing/2014/main" id="{ADE34A9D-86BB-260D-04BA-28B0EC70C658}"/>
              </a:ext>
            </a:extLst>
          </p:cNvPr>
          <p:cNvSpPr/>
          <p:nvPr/>
        </p:nvSpPr>
        <p:spPr>
          <a:xfrm>
            <a:off x="7281339" y="3523291"/>
            <a:ext cx="1041143" cy="1783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26F5BA48-4D5D-3E10-EF4A-5B4F67A73671}"/>
              </a:ext>
            </a:extLst>
          </p:cNvPr>
          <p:cNvSpPr/>
          <p:nvPr/>
        </p:nvSpPr>
        <p:spPr>
          <a:xfrm>
            <a:off x="7281339" y="3698806"/>
            <a:ext cx="1041143" cy="1783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Arrow: Right 57">
            <a:extLst>
              <a:ext uri="{FF2B5EF4-FFF2-40B4-BE49-F238E27FC236}">
                <a16:creationId xmlns:a16="http://schemas.microsoft.com/office/drawing/2014/main" id="{9C9E1A8A-E991-3584-67A5-2A0B178FAD7C}"/>
              </a:ext>
            </a:extLst>
          </p:cNvPr>
          <p:cNvSpPr/>
          <p:nvPr/>
        </p:nvSpPr>
        <p:spPr>
          <a:xfrm>
            <a:off x="7273988" y="3364712"/>
            <a:ext cx="1041143" cy="1783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9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DE355515-6D30-175F-A73E-8605709C1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5959" y="3232232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5BCF4431-780E-B6A5-A683-45F8BF4B6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2912" y="3390698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852132FD-442C-7BBC-C67B-49889EF80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5312" y="3543098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Arrow: Right 61">
            <a:extLst>
              <a:ext uri="{FF2B5EF4-FFF2-40B4-BE49-F238E27FC236}">
                <a16:creationId xmlns:a16="http://schemas.microsoft.com/office/drawing/2014/main" id="{73F4B1BE-63E4-715E-AE86-089AA83C9B57}"/>
              </a:ext>
            </a:extLst>
          </p:cNvPr>
          <p:cNvSpPr/>
          <p:nvPr/>
        </p:nvSpPr>
        <p:spPr>
          <a:xfrm>
            <a:off x="7284280" y="4569773"/>
            <a:ext cx="1041143" cy="1783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Arrow: Right 62">
            <a:extLst>
              <a:ext uri="{FF2B5EF4-FFF2-40B4-BE49-F238E27FC236}">
                <a16:creationId xmlns:a16="http://schemas.microsoft.com/office/drawing/2014/main" id="{0BF71B0D-4F7D-E6AF-3C86-92C54DE5547B}"/>
              </a:ext>
            </a:extLst>
          </p:cNvPr>
          <p:cNvSpPr/>
          <p:nvPr/>
        </p:nvSpPr>
        <p:spPr>
          <a:xfrm>
            <a:off x="7284280" y="4745288"/>
            <a:ext cx="1041143" cy="1783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Arrow: Right 63">
            <a:extLst>
              <a:ext uri="{FF2B5EF4-FFF2-40B4-BE49-F238E27FC236}">
                <a16:creationId xmlns:a16="http://schemas.microsoft.com/office/drawing/2014/main" id="{78680EA8-D834-E799-8E36-12FD7CAA4EE0}"/>
              </a:ext>
            </a:extLst>
          </p:cNvPr>
          <p:cNvSpPr/>
          <p:nvPr/>
        </p:nvSpPr>
        <p:spPr>
          <a:xfrm>
            <a:off x="7276929" y="4411194"/>
            <a:ext cx="1041143" cy="1783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5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0F0F9FBE-0B78-D04A-635A-1C30ACA59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8900" y="4278714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2523F051-1E2C-4E74-365C-B8B370E501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5853" y="4437180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959F3081-1555-DBF2-C594-5ED9397A93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8253" y="4589580"/>
            <a:ext cx="423791" cy="42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Arrow: Right 67">
            <a:extLst>
              <a:ext uri="{FF2B5EF4-FFF2-40B4-BE49-F238E27FC236}">
                <a16:creationId xmlns:a16="http://schemas.microsoft.com/office/drawing/2014/main" id="{D1D4F216-070B-0EC5-6358-2B76F0FE14AE}"/>
              </a:ext>
            </a:extLst>
          </p:cNvPr>
          <p:cNvSpPr/>
          <p:nvPr/>
        </p:nvSpPr>
        <p:spPr>
          <a:xfrm>
            <a:off x="5248516" y="2511408"/>
            <a:ext cx="728768" cy="173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Arrow: Right 69">
            <a:extLst>
              <a:ext uri="{FF2B5EF4-FFF2-40B4-BE49-F238E27FC236}">
                <a16:creationId xmlns:a16="http://schemas.microsoft.com/office/drawing/2014/main" id="{3D700714-0234-5088-EF6B-8C37019C3AB6}"/>
              </a:ext>
            </a:extLst>
          </p:cNvPr>
          <p:cNvSpPr/>
          <p:nvPr/>
        </p:nvSpPr>
        <p:spPr>
          <a:xfrm rot="3152584">
            <a:off x="5120415" y="2938545"/>
            <a:ext cx="997956" cy="1534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9A2C7936-ADBD-6F96-439C-FAA21B10B9E6}"/>
              </a:ext>
            </a:extLst>
          </p:cNvPr>
          <p:cNvSpPr/>
          <p:nvPr/>
        </p:nvSpPr>
        <p:spPr>
          <a:xfrm rot="3858618">
            <a:off x="4822405" y="3200415"/>
            <a:ext cx="1552148" cy="1467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Arrow: Right 71">
            <a:extLst>
              <a:ext uri="{FF2B5EF4-FFF2-40B4-BE49-F238E27FC236}">
                <a16:creationId xmlns:a16="http://schemas.microsoft.com/office/drawing/2014/main" id="{EEA5A500-73FA-B318-D84D-BD8D771FDDE1}"/>
              </a:ext>
            </a:extLst>
          </p:cNvPr>
          <p:cNvSpPr/>
          <p:nvPr/>
        </p:nvSpPr>
        <p:spPr>
          <a:xfrm rot="3152584">
            <a:off x="5097771" y="3928211"/>
            <a:ext cx="997956" cy="1534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Arrow: Right 72">
            <a:extLst>
              <a:ext uri="{FF2B5EF4-FFF2-40B4-BE49-F238E27FC236}">
                <a16:creationId xmlns:a16="http://schemas.microsoft.com/office/drawing/2014/main" id="{3BD32177-84C3-D264-2978-7CA7EF2D56BD}"/>
              </a:ext>
            </a:extLst>
          </p:cNvPr>
          <p:cNvSpPr/>
          <p:nvPr/>
        </p:nvSpPr>
        <p:spPr>
          <a:xfrm rot="18603941">
            <a:off x="5087823" y="3088253"/>
            <a:ext cx="997956" cy="1534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Arrow: Right 73">
            <a:extLst>
              <a:ext uri="{FF2B5EF4-FFF2-40B4-BE49-F238E27FC236}">
                <a16:creationId xmlns:a16="http://schemas.microsoft.com/office/drawing/2014/main" id="{1562778E-9F1E-3411-86EB-4E60F710F1B2}"/>
              </a:ext>
            </a:extLst>
          </p:cNvPr>
          <p:cNvSpPr/>
          <p:nvPr/>
        </p:nvSpPr>
        <p:spPr>
          <a:xfrm>
            <a:off x="5253013" y="3456270"/>
            <a:ext cx="728768" cy="173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Arrow: Right 74">
            <a:extLst>
              <a:ext uri="{FF2B5EF4-FFF2-40B4-BE49-F238E27FC236}">
                <a16:creationId xmlns:a16="http://schemas.microsoft.com/office/drawing/2014/main" id="{A97103A9-A375-CD53-493F-28259DC87916}"/>
              </a:ext>
            </a:extLst>
          </p:cNvPr>
          <p:cNvSpPr/>
          <p:nvPr/>
        </p:nvSpPr>
        <p:spPr>
          <a:xfrm rot="3152584">
            <a:off x="8349170" y="2988503"/>
            <a:ext cx="997956" cy="1534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Arrow: Right 75">
            <a:extLst>
              <a:ext uri="{FF2B5EF4-FFF2-40B4-BE49-F238E27FC236}">
                <a16:creationId xmlns:a16="http://schemas.microsoft.com/office/drawing/2014/main" id="{64051C91-F236-19A6-1D1D-798E802C3DB6}"/>
              </a:ext>
            </a:extLst>
          </p:cNvPr>
          <p:cNvSpPr/>
          <p:nvPr/>
        </p:nvSpPr>
        <p:spPr>
          <a:xfrm>
            <a:off x="8481768" y="3506228"/>
            <a:ext cx="728768" cy="173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Arrow: Right 76">
            <a:extLst>
              <a:ext uri="{FF2B5EF4-FFF2-40B4-BE49-F238E27FC236}">
                <a16:creationId xmlns:a16="http://schemas.microsoft.com/office/drawing/2014/main" id="{B3DB3C80-E309-E488-C903-BF0D0461CA99}"/>
              </a:ext>
            </a:extLst>
          </p:cNvPr>
          <p:cNvSpPr/>
          <p:nvPr/>
        </p:nvSpPr>
        <p:spPr>
          <a:xfrm rot="18603941">
            <a:off x="8347174" y="4161625"/>
            <a:ext cx="997956" cy="1534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8A5E77E-42B1-EDDD-CC73-B9AE6E41BBDF}"/>
              </a:ext>
            </a:extLst>
          </p:cNvPr>
          <p:cNvSpPr/>
          <p:nvPr/>
        </p:nvSpPr>
        <p:spPr>
          <a:xfrm>
            <a:off x="9355979" y="3335363"/>
            <a:ext cx="877676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7730323-98DD-D73B-C6AB-14E3FB888C4D}"/>
              </a:ext>
            </a:extLst>
          </p:cNvPr>
          <p:cNvSpPr/>
          <p:nvPr/>
        </p:nvSpPr>
        <p:spPr>
          <a:xfrm>
            <a:off x="9575005" y="3406083"/>
            <a:ext cx="450876" cy="5772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D8599779-5C67-A65E-94A2-7EA3D7922872}"/>
              </a:ext>
            </a:extLst>
          </p:cNvPr>
          <p:cNvSpPr/>
          <p:nvPr/>
        </p:nvSpPr>
        <p:spPr>
          <a:xfrm>
            <a:off x="10135271" y="3420985"/>
            <a:ext cx="444540" cy="5768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1" name="Picture 6" descr="HDFS Storage Efficiency Using Tiered Storage">
            <a:extLst>
              <a:ext uri="{FF2B5EF4-FFF2-40B4-BE49-F238E27FC236}">
                <a16:creationId xmlns:a16="http://schemas.microsoft.com/office/drawing/2014/main" id="{A32D7BDC-45FB-037A-0E64-103D5F701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9716" y="3321197"/>
            <a:ext cx="1398423" cy="7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FA293A66-2B32-C5AF-B29C-1CBE474E3BF0}"/>
              </a:ext>
            </a:extLst>
          </p:cNvPr>
          <p:cNvSpPr txBox="1"/>
          <p:nvPr/>
        </p:nvSpPr>
        <p:spPr>
          <a:xfrm>
            <a:off x="5382815" y="5493708"/>
            <a:ext cx="16645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repartition</a:t>
            </a:r>
            <a:r>
              <a:rPr lang="fr-FR" sz="2000" b="1" dirty="0"/>
              <a:t>(N)</a:t>
            </a:r>
            <a:endParaRPr lang="fr-FR" sz="2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7A16C0B-E486-CD38-87AA-91FF7F5F3BCB}"/>
              </a:ext>
            </a:extLst>
          </p:cNvPr>
          <p:cNvSpPr txBox="1"/>
          <p:nvPr/>
        </p:nvSpPr>
        <p:spPr>
          <a:xfrm>
            <a:off x="9141196" y="5477212"/>
            <a:ext cx="29757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repartition</a:t>
            </a:r>
            <a:r>
              <a:rPr lang="fr-FR" sz="2000" b="1" dirty="0"/>
              <a:t>(1)</a:t>
            </a:r>
          </a:p>
          <a:p>
            <a:endParaRPr lang="fr-FR" sz="2000" b="1" dirty="0"/>
          </a:p>
          <a:p>
            <a:r>
              <a:rPr lang="fr-FR" sz="2000" b="1" dirty="0" err="1"/>
              <a:t>Avoid</a:t>
            </a:r>
            <a:r>
              <a:rPr lang="fr-FR" sz="2000" b="1" dirty="0"/>
              <a:t> </a:t>
            </a:r>
            <a:r>
              <a:rPr lang="fr-FR" sz="2000" b="1" dirty="0" err="1"/>
              <a:t>too</a:t>
            </a:r>
            <a:r>
              <a:rPr lang="fr-FR" sz="2000" b="1" dirty="0"/>
              <a:t> </a:t>
            </a:r>
            <a:r>
              <a:rPr lang="fr-FR" sz="2000" b="1" dirty="0" err="1"/>
              <a:t>many</a:t>
            </a:r>
            <a:r>
              <a:rPr lang="fr-FR" sz="2000" b="1" dirty="0"/>
              <a:t> </a:t>
            </a:r>
            <a:r>
              <a:rPr lang="fr-FR" sz="2000" b="1" dirty="0" err="1"/>
              <a:t>small</a:t>
            </a:r>
            <a:r>
              <a:rPr lang="fr-FR" sz="2000" b="1" dirty="0"/>
              <a:t> files</a:t>
            </a:r>
            <a:endParaRPr lang="fr-FR" sz="20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40DF72F-82D1-0F3A-5C76-500E64023A37}"/>
              </a:ext>
            </a:extLst>
          </p:cNvPr>
          <p:cNvSpPr txBox="1"/>
          <p:nvPr/>
        </p:nvSpPr>
        <p:spPr>
          <a:xfrm>
            <a:off x="7359125" y="5508668"/>
            <a:ext cx="12378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EFFICIENT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6272600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D2B7C-BA03-F668-00C4-FA5B17379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099" y="2726586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Example transformation … in SQL</a:t>
            </a:r>
          </a:p>
        </p:txBody>
      </p:sp>
    </p:spTree>
    <p:extLst>
      <p:ext uri="{BB962C8B-B14F-4D97-AF65-F5344CB8AC3E}">
        <p14:creationId xmlns:p14="http://schemas.microsoft.com/office/powerpoint/2010/main" val="335947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F0BDE-B48E-9D53-59A4-BD136F5C5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056" y="276621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Reminder</a:t>
            </a:r>
            <a:r>
              <a:rPr lang="fr-FR" dirty="0"/>
              <a:t>: Spark RAW to LAKE </a:t>
            </a:r>
            <a:r>
              <a:rPr lang="fr-FR" dirty="0" err="1"/>
              <a:t>samples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92880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2864-CFC9-91DE-293F-6AAA83FB1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01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Typical</a:t>
            </a:r>
            <a:r>
              <a:rPr lang="fr-FR" dirty="0"/>
              <a:t> RAW to LAKE </a:t>
            </a:r>
            <a:br>
              <a:rPr lang="fr-FR" dirty="0"/>
            </a:br>
            <a:r>
              <a:rPr lang="fr-FR" dirty="0"/>
              <a:t>as Spark SQL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8C131D-F217-15A0-FE66-8679E71CD350}"/>
              </a:ext>
            </a:extLst>
          </p:cNvPr>
          <p:cNvSpPr txBox="1"/>
          <p:nvPr/>
        </p:nvSpPr>
        <p:spPr>
          <a:xfrm>
            <a:off x="3455530" y="1768566"/>
            <a:ext cx="8201989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INSERT OVERWRITE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lake_team_domain.table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SELECT /* +REPARTITION(col1, 2) */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col1, col2,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udf_func1(col3, col4)  as col3,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udf_func2(col4, col5)  as col4,   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..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FROM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raw_team_domain.table</a:t>
            </a: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JOIN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lake_anotherTeam_domain.anotherTable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x ON x.ID=id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WHERE date=‘2022-10-22’ AND ..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SORT BY col1, col2, col3     -- idem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sortWithinPartition</a:t>
            </a: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15BBC395-63DF-DA05-5245-AB3AD13FB9CA}"/>
              </a:ext>
            </a:extLst>
          </p:cNvPr>
          <p:cNvSpPr/>
          <p:nvPr/>
        </p:nvSpPr>
        <p:spPr>
          <a:xfrm>
            <a:off x="2618206" y="1880207"/>
            <a:ext cx="372140" cy="632637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097E6007-CA6F-B2C4-8CE7-A6A50D2A2DDB}"/>
              </a:ext>
            </a:extLst>
          </p:cNvPr>
          <p:cNvSpPr/>
          <p:nvPr/>
        </p:nvSpPr>
        <p:spPr>
          <a:xfrm>
            <a:off x="2618206" y="3400664"/>
            <a:ext cx="363204" cy="632637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6C644E5-D787-BD73-0DB1-80CF90B20237}"/>
              </a:ext>
            </a:extLst>
          </p:cNvPr>
          <p:cNvSpPr/>
          <p:nvPr/>
        </p:nvSpPr>
        <p:spPr>
          <a:xfrm>
            <a:off x="2618206" y="4392926"/>
            <a:ext cx="372140" cy="560091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F5E7D0-4590-DE5E-2878-1E0FB3704935}"/>
              </a:ext>
            </a:extLst>
          </p:cNvPr>
          <p:cNvSpPr txBox="1"/>
          <p:nvPr/>
        </p:nvSpPr>
        <p:spPr>
          <a:xfrm>
            <a:off x="1384379" y="4506099"/>
            <a:ext cx="667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read</a:t>
            </a:r>
            <a:endParaRPr lang="fr-FR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83E115-40B7-B6E0-5904-3E90C18A6130}"/>
              </a:ext>
            </a:extLst>
          </p:cNvPr>
          <p:cNvSpPr txBox="1"/>
          <p:nvPr/>
        </p:nvSpPr>
        <p:spPr>
          <a:xfrm>
            <a:off x="1229239" y="3475019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1ABFC9-DA9D-7083-068C-923603ED2AA3}"/>
              </a:ext>
            </a:extLst>
          </p:cNvPr>
          <p:cNvSpPr txBox="1"/>
          <p:nvPr/>
        </p:nvSpPr>
        <p:spPr>
          <a:xfrm>
            <a:off x="1353878" y="1842179"/>
            <a:ext cx="744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write</a:t>
            </a:r>
            <a:endParaRPr lang="fr-FR" b="1" dirty="0"/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AF4EBED8-262C-AE84-3F20-302239579201}"/>
              </a:ext>
            </a:extLst>
          </p:cNvPr>
          <p:cNvSpPr/>
          <p:nvPr/>
        </p:nvSpPr>
        <p:spPr>
          <a:xfrm>
            <a:off x="2618206" y="5181827"/>
            <a:ext cx="363204" cy="588653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9F93AC-6F33-EFF2-B40E-54A9001BBFE7}"/>
              </a:ext>
            </a:extLst>
          </p:cNvPr>
          <p:cNvSpPr txBox="1"/>
          <p:nvPr/>
        </p:nvSpPr>
        <p:spPr>
          <a:xfrm>
            <a:off x="1229239" y="5256181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D59473-46F9-4015-D4B4-7CE29A728A57}"/>
              </a:ext>
            </a:extLst>
          </p:cNvPr>
          <p:cNvSpPr txBox="1"/>
          <p:nvPr/>
        </p:nvSpPr>
        <p:spPr>
          <a:xfrm>
            <a:off x="1385506" y="6175961"/>
            <a:ext cx="744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write</a:t>
            </a:r>
            <a:endParaRPr lang="fr-FR" b="1" dirty="0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0B3E61D2-E86B-B5BA-7E49-208888CB9B37}"/>
              </a:ext>
            </a:extLst>
          </p:cNvPr>
          <p:cNvSpPr/>
          <p:nvPr/>
        </p:nvSpPr>
        <p:spPr>
          <a:xfrm>
            <a:off x="2636078" y="6221408"/>
            <a:ext cx="354268" cy="400110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67CF06-B952-5F61-F95A-CA8A59CAA3B8}"/>
              </a:ext>
            </a:extLst>
          </p:cNvPr>
          <p:cNvSpPr txBox="1"/>
          <p:nvPr/>
        </p:nvSpPr>
        <p:spPr>
          <a:xfrm>
            <a:off x="1392222" y="5775851"/>
            <a:ext cx="667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read</a:t>
            </a:r>
            <a:endParaRPr lang="fr-FR" b="1" dirty="0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7B20451E-1484-D247-6609-B1DBE6453E61}"/>
              </a:ext>
            </a:extLst>
          </p:cNvPr>
          <p:cNvSpPr/>
          <p:nvPr/>
        </p:nvSpPr>
        <p:spPr>
          <a:xfrm>
            <a:off x="2618206" y="5815926"/>
            <a:ext cx="372140" cy="360036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5403AD-404D-3E34-821C-D81B94E85C69}"/>
              </a:ext>
            </a:extLst>
          </p:cNvPr>
          <p:cNvSpPr/>
          <p:nvPr/>
        </p:nvSpPr>
        <p:spPr>
          <a:xfrm rot="16896999">
            <a:off x="-939515" y="1107057"/>
            <a:ext cx="29829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16286837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75A48-E634-EF89-5313-4F76E78E8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206" y="6944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Explained</a:t>
            </a:r>
            <a:r>
              <a:rPr lang="fr-FR" dirty="0"/>
              <a:t> … SQL (-&gt; Files) -&gt; </a:t>
            </a:r>
            <a:r>
              <a:rPr lang="fr-FR" dirty="0" err="1"/>
              <a:t>Dataset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FA1DCE-7EC5-B0A3-2CAC-37E494702E3B}"/>
              </a:ext>
            </a:extLst>
          </p:cNvPr>
          <p:cNvSpPr txBox="1"/>
          <p:nvPr/>
        </p:nvSpPr>
        <p:spPr>
          <a:xfrm>
            <a:off x="2912350" y="1295187"/>
            <a:ext cx="40687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SELECT ..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FROM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raw_team_domain.table</a:t>
            </a: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EC8B1A23-19D4-DC85-61A1-B498FAB51F13}"/>
              </a:ext>
            </a:extLst>
          </p:cNvPr>
          <p:cNvSpPr/>
          <p:nvPr/>
        </p:nvSpPr>
        <p:spPr>
          <a:xfrm>
            <a:off x="2339473" y="1382069"/>
            <a:ext cx="372140" cy="1058704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A2081A-5752-A488-870F-3A0C3D006729}"/>
              </a:ext>
            </a:extLst>
          </p:cNvPr>
          <p:cNvSpPr txBox="1"/>
          <p:nvPr/>
        </p:nvSpPr>
        <p:spPr>
          <a:xfrm>
            <a:off x="1333109" y="1693363"/>
            <a:ext cx="667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read</a:t>
            </a:r>
            <a:endParaRPr lang="fr-FR" b="1" dirty="0"/>
          </a:p>
        </p:txBody>
      </p:sp>
      <p:sp>
        <p:nvSpPr>
          <p:cNvPr id="7" name="Rectangle: Folded Corner 6">
            <a:extLst>
              <a:ext uri="{FF2B5EF4-FFF2-40B4-BE49-F238E27FC236}">
                <a16:creationId xmlns:a16="http://schemas.microsoft.com/office/drawing/2014/main" id="{6C80A1C3-C08D-DBEE-8DB7-4971B1A60844}"/>
              </a:ext>
            </a:extLst>
          </p:cNvPr>
          <p:cNvSpPr/>
          <p:nvPr/>
        </p:nvSpPr>
        <p:spPr>
          <a:xfrm>
            <a:off x="6514532" y="3521480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: Folded Corner 7">
            <a:extLst>
              <a:ext uri="{FF2B5EF4-FFF2-40B4-BE49-F238E27FC236}">
                <a16:creationId xmlns:a16="http://schemas.microsoft.com/office/drawing/2014/main" id="{A64DA468-AAB5-DB2F-A9A4-AFED3E7F233E}"/>
              </a:ext>
            </a:extLst>
          </p:cNvPr>
          <p:cNvSpPr/>
          <p:nvPr/>
        </p:nvSpPr>
        <p:spPr>
          <a:xfrm>
            <a:off x="6666932" y="3673880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: Folded Corner 8">
            <a:extLst>
              <a:ext uri="{FF2B5EF4-FFF2-40B4-BE49-F238E27FC236}">
                <a16:creationId xmlns:a16="http://schemas.microsoft.com/office/drawing/2014/main" id="{1C632A93-442C-6FD4-569A-AA218C9AE3A9}"/>
              </a:ext>
            </a:extLst>
          </p:cNvPr>
          <p:cNvSpPr/>
          <p:nvPr/>
        </p:nvSpPr>
        <p:spPr>
          <a:xfrm>
            <a:off x="6819332" y="3826280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C6E3E3-6265-3745-37CF-D19D95B4F45D}"/>
              </a:ext>
            </a:extLst>
          </p:cNvPr>
          <p:cNvSpPr txBox="1"/>
          <p:nvPr/>
        </p:nvSpPr>
        <p:spPr>
          <a:xfrm>
            <a:off x="2094505" y="6181897"/>
            <a:ext cx="4272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Input = SELECT .. </a:t>
            </a:r>
            <a:r>
              <a:rPr lang="fr-FR" sz="2400" b="1" dirty="0" err="1"/>
              <a:t>from</a:t>
            </a:r>
            <a:r>
              <a:rPr lang="fr-FR" sz="2400" b="1" dirty="0"/>
              <a:t> SQL Table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437DEA4D-AFB9-F278-68D2-4749AA62F055}"/>
              </a:ext>
            </a:extLst>
          </p:cNvPr>
          <p:cNvSpPr/>
          <p:nvPr/>
        </p:nvSpPr>
        <p:spPr>
          <a:xfrm rot="20633383">
            <a:off x="7616142" y="3356009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2DF1C733-F83E-A22F-119C-26DBFCFA9D25}"/>
              </a:ext>
            </a:extLst>
          </p:cNvPr>
          <p:cNvSpPr/>
          <p:nvPr/>
        </p:nvSpPr>
        <p:spPr>
          <a:xfrm>
            <a:off x="7719715" y="3735412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4940310-7DE1-0637-35AB-FE2A58344243}"/>
              </a:ext>
            </a:extLst>
          </p:cNvPr>
          <p:cNvSpPr/>
          <p:nvPr/>
        </p:nvSpPr>
        <p:spPr>
          <a:xfrm rot="1413933">
            <a:off x="7630297" y="4200009"/>
            <a:ext cx="745725" cy="102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3BCE169-4655-B1CB-0B64-06EB02CF562A}"/>
              </a:ext>
            </a:extLst>
          </p:cNvPr>
          <p:cNvSpPr/>
          <p:nvPr/>
        </p:nvSpPr>
        <p:spPr>
          <a:xfrm>
            <a:off x="9580194" y="2737949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738BF6A-951B-261A-647A-793142D3E1C2}"/>
              </a:ext>
            </a:extLst>
          </p:cNvPr>
          <p:cNvSpPr/>
          <p:nvPr/>
        </p:nvSpPr>
        <p:spPr>
          <a:xfrm>
            <a:off x="9567736" y="3637533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8EB67E5-2CE6-EC83-FDAE-42B398A62790}"/>
              </a:ext>
            </a:extLst>
          </p:cNvPr>
          <p:cNvSpPr/>
          <p:nvPr/>
        </p:nvSpPr>
        <p:spPr>
          <a:xfrm>
            <a:off x="9580194" y="4488380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E5EB04-4467-4E5D-46FC-05C3FEF8C206}"/>
              </a:ext>
            </a:extLst>
          </p:cNvPr>
          <p:cNvSpPr/>
          <p:nvPr/>
        </p:nvSpPr>
        <p:spPr>
          <a:xfrm>
            <a:off x="10041833" y="2926194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C8231B-D3AB-4D2B-7E1C-5D59694E2AD0}"/>
              </a:ext>
            </a:extLst>
          </p:cNvPr>
          <p:cNvSpPr/>
          <p:nvPr/>
        </p:nvSpPr>
        <p:spPr>
          <a:xfrm>
            <a:off x="10040214" y="3801800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FA8EDF-8183-0E28-7B16-E1128E61C923}"/>
              </a:ext>
            </a:extLst>
          </p:cNvPr>
          <p:cNvSpPr/>
          <p:nvPr/>
        </p:nvSpPr>
        <p:spPr>
          <a:xfrm>
            <a:off x="10204025" y="4592343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3D1DA1-85DD-EAE5-699C-3BB040910FB1}"/>
              </a:ext>
            </a:extLst>
          </p:cNvPr>
          <p:cNvSpPr/>
          <p:nvPr/>
        </p:nvSpPr>
        <p:spPr>
          <a:xfrm>
            <a:off x="10512692" y="3955689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B2939D2-F749-F598-3B82-67BADB0E7DEE}"/>
              </a:ext>
            </a:extLst>
          </p:cNvPr>
          <p:cNvSpPr/>
          <p:nvPr/>
        </p:nvSpPr>
        <p:spPr>
          <a:xfrm>
            <a:off x="10505621" y="3124728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Picture 4">
            <a:extLst>
              <a:ext uri="{FF2B5EF4-FFF2-40B4-BE49-F238E27FC236}">
                <a16:creationId xmlns:a16="http://schemas.microsoft.com/office/drawing/2014/main" id="{EB38600D-4B0B-2C0D-FCB0-17D423EC3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5704" y="2718076"/>
            <a:ext cx="521904" cy="81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>
            <a:extLst>
              <a:ext uri="{FF2B5EF4-FFF2-40B4-BE49-F238E27FC236}">
                <a16:creationId xmlns:a16="http://schemas.microsoft.com/office/drawing/2014/main" id="{FC2EDCFF-349E-6A57-9E7E-2983DFA0D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1091" y="3602421"/>
            <a:ext cx="521904" cy="81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>
            <a:extLst>
              <a:ext uri="{FF2B5EF4-FFF2-40B4-BE49-F238E27FC236}">
                <a16:creationId xmlns:a16="http://schemas.microsoft.com/office/drawing/2014/main" id="{3A4C22BC-9F70-A063-A8C8-B39A86F94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1091" y="4454795"/>
            <a:ext cx="521904" cy="81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Arrow: Right 24">
            <a:extLst>
              <a:ext uri="{FF2B5EF4-FFF2-40B4-BE49-F238E27FC236}">
                <a16:creationId xmlns:a16="http://schemas.microsoft.com/office/drawing/2014/main" id="{23C71F71-82FC-DC6C-4997-B46070D5D4C5}"/>
              </a:ext>
            </a:extLst>
          </p:cNvPr>
          <p:cNvSpPr/>
          <p:nvPr/>
        </p:nvSpPr>
        <p:spPr>
          <a:xfrm rot="16200000">
            <a:off x="2891487" y="5845826"/>
            <a:ext cx="465374" cy="275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Picture 4" descr="Apache Hive — Wikipédia">
            <a:extLst>
              <a:ext uri="{FF2B5EF4-FFF2-40B4-BE49-F238E27FC236}">
                <a16:creationId xmlns:a16="http://schemas.microsoft.com/office/drawing/2014/main" id="{CE7DCFEE-469A-B698-431C-36F097E320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468" y="4879769"/>
            <a:ext cx="1014744" cy="911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ylinder 26">
            <a:extLst>
              <a:ext uri="{FF2B5EF4-FFF2-40B4-BE49-F238E27FC236}">
                <a16:creationId xmlns:a16="http://schemas.microsoft.com/office/drawing/2014/main" id="{008BE119-607F-42D7-1BF4-8ACEA58E14F7}"/>
              </a:ext>
            </a:extLst>
          </p:cNvPr>
          <p:cNvSpPr/>
          <p:nvPr/>
        </p:nvSpPr>
        <p:spPr>
          <a:xfrm>
            <a:off x="2122264" y="3324508"/>
            <a:ext cx="2174356" cy="99278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Cylinder 27">
            <a:extLst>
              <a:ext uri="{FF2B5EF4-FFF2-40B4-BE49-F238E27FC236}">
                <a16:creationId xmlns:a16="http://schemas.microsoft.com/office/drawing/2014/main" id="{FB6D47EF-CE4D-9D84-8ED1-7B7D59A410B1}"/>
              </a:ext>
            </a:extLst>
          </p:cNvPr>
          <p:cNvSpPr/>
          <p:nvPr/>
        </p:nvSpPr>
        <p:spPr>
          <a:xfrm>
            <a:off x="2632314" y="5071891"/>
            <a:ext cx="1061482" cy="562329"/>
          </a:xfrm>
          <a:prstGeom prst="can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Arrow: Left-Right 28">
            <a:extLst>
              <a:ext uri="{FF2B5EF4-FFF2-40B4-BE49-F238E27FC236}">
                <a16:creationId xmlns:a16="http://schemas.microsoft.com/office/drawing/2014/main" id="{9BEA9728-1463-DED9-222B-EF6794E8A778}"/>
              </a:ext>
            </a:extLst>
          </p:cNvPr>
          <p:cNvSpPr/>
          <p:nvPr/>
        </p:nvSpPr>
        <p:spPr>
          <a:xfrm rot="5400000">
            <a:off x="2847115" y="4574434"/>
            <a:ext cx="562330" cy="34024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" name="Picture 2" descr="What is HDFS in Hadoop? Learn HDFS | Intellipaat">
            <a:extLst>
              <a:ext uri="{FF2B5EF4-FFF2-40B4-BE49-F238E27FC236}">
                <a16:creationId xmlns:a16="http://schemas.microsoft.com/office/drawing/2014/main" id="{2B157963-FA78-EDDA-2233-A638D760D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123" y="3464668"/>
            <a:ext cx="1189972" cy="56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8220F57-A5A0-EAC2-F156-A9F5E9DBB35A}"/>
              </a:ext>
            </a:extLst>
          </p:cNvPr>
          <p:cNvSpPr txBox="1"/>
          <p:nvPr/>
        </p:nvSpPr>
        <p:spPr>
          <a:xfrm>
            <a:off x="1505264" y="5694637"/>
            <a:ext cx="140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Metastore</a:t>
            </a:r>
            <a:endParaRPr lang="fr-FR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5BC74A1-2959-B6EF-FF28-DE2189BF4515}"/>
              </a:ext>
            </a:extLst>
          </p:cNvPr>
          <p:cNvSpPr txBox="1"/>
          <p:nvPr/>
        </p:nvSpPr>
        <p:spPr>
          <a:xfrm>
            <a:off x="3296501" y="4493428"/>
            <a:ext cx="24000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Table = Directory</a:t>
            </a:r>
          </a:p>
          <a:p>
            <a:r>
              <a:rPr lang="fr-FR" sz="2400" dirty="0"/>
              <a:t>               + </a:t>
            </a:r>
            <a:r>
              <a:rPr lang="fr-FR" sz="2400" dirty="0" err="1"/>
              <a:t>schema</a:t>
            </a:r>
            <a:endParaRPr lang="fr-FR" sz="2400" dirty="0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2691D600-4043-8F57-8FCB-81810BBFB0C9}"/>
              </a:ext>
            </a:extLst>
          </p:cNvPr>
          <p:cNvSpPr/>
          <p:nvPr/>
        </p:nvSpPr>
        <p:spPr>
          <a:xfrm>
            <a:off x="5231143" y="3750429"/>
            <a:ext cx="465374" cy="275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E3E08A7-3192-23FA-2003-E5438A647BD5}"/>
              </a:ext>
            </a:extLst>
          </p:cNvPr>
          <p:cNvSpPr txBox="1"/>
          <p:nvPr/>
        </p:nvSpPr>
        <p:spPr>
          <a:xfrm>
            <a:off x="4692376" y="2980193"/>
            <a:ext cx="16847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Scan Files</a:t>
            </a:r>
          </a:p>
          <a:p>
            <a:r>
              <a:rPr lang="fr-FR" sz="2400" b="1" dirty="0"/>
              <a:t>In Directory</a:t>
            </a:r>
          </a:p>
        </p:txBody>
      </p:sp>
    </p:spTree>
    <p:extLst>
      <p:ext uri="{BB962C8B-B14F-4D97-AF65-F5344CB8AC3E}">
        <p14:creationId xmlns:p14="http://schemas.microsoft.com/office/powerpoint/2010/main" val="18844616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C10C9-6677-9460-9B56-1C141FCF5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(</a:t>
            </a:r>
            <a:r>
              <a:rPr lang="fr-FR" dirty="0" err="1"/>
              <a:t>Hive</a:t>
            </a:r>
            <a:r>
              <a:rPr lang="fr-FR" dirty="0"/>
              <a:t>) </a:t>
            </a:r>
            <a:r>
              <a:rPr lang="fr-FR" dirty="0" err="1"/>
              <a:t>MetaStore</a:t>
            </a:r>
            <a:endParaRPr lang="fr-FR" dirty="0"/>
          </a:p>
        </p:txBody>
      </p:sp>
      <p:pic>
        <p:nvPicPr>
          <p:cNvPr id="4" name="Picture 4" descr="Apache Hive — Wikipédia">
            <a:extLst>
              <a:ext uri="{FF2B5EF4-FFF2-40B4-BE49-F238E27FC236}">
                <a16:creationId xmlns:a16="http://schemas.microsoft.com/office/drawing/2014/main" id="{5E5C7171-CC8B-8CA1-B1D9-D84F7450E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56" y="2932233"/>
            <a:ext cx="1014744" cy="911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ylinder 4">
            <a:extLst>
              <a:ext uri="{FF2B5EF4-FFF2-40B4-BE49-F238E27FC236}">
                <a16:creationId xmlns:a16="http://schemas.microsoft.com/office/drawing/2014/main" id="{41DAF70A-622C-5AD1-AD1F-FEC1F66A6266}"/>
              </a:ext>
            </a:extLst>
          </p:cNvPr>
          <p:cNvSpPr/>
          <p:nvPr/>
        </p:nvSpPr>
        <p:spPr>
          <a:xfrm>
            <a:off x="1607302" y="3124355"/>
            <a:ext cx="1061482" cy="562329"/>
          </a:xfrm>
          <a:prstGeom prst="can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774D15-DBAE-6DDC-064F-190A6C3718C0}"/>
              </a:ext>
            </a:extLst>
          </p:cNvPr>
          <p:cNvSpPr txBox="1"/>
          <p:nvPr/>
        </p:nvSpPr>
        <p:spPr>
          <a:xfrm>
            <a:off x="272845" y="1853405"/>
            <a:ext cx="60837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Store ONLY </a:t>
            </a:r>
            <a:r>
              <a:rPr lang="fr-FR" sz="2400" b="1" dirty="0" err="1"/>
              <a:t>metadatas</a:t>
            </a:r>
            <a:r>
              <a:rPr lang="fr-FR" sz="2400" b="1" dirty="0"/>
              <a:t>  (DDL + partitions)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F97246-D5DB-4B58-B726-9122D5265F72}"/>
              </a:ext>
            </a:extLst>
          </p:cNvPr>
          <p:cNvSpPr txBox="1"/>
          <p:nvPr/>
        </p:nvSpPr>
        <p:spPr>
          <a:xfrm>
            <a:off x="3172527" y="2902960"/>
            <a:ext cx="598784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DDL:</a:t>
            </a:r>
          </a:p>
          <a:p>
            <a:r>
              <a:rPr lang="fr-FR" sz="2800" dirty="0"/>
              <a:t>CREATE EXTERNAL TABLE  </a:t>
            </a:r>
            <a:r>
              <a:rPr lang="fr-FR" sz="2800" b="1" dirty="0" err="1"/>
              <a:t>students</a:t>
            </a:r>
            <a:r>
              <a:rPr lang="fr-FR" sz="2800" dirty="0"/>
              <a:t> (</a:t>
            </a:r>
          </a:p>
          <a:p>
            <a:r>
              <a:rPr lang="fr-FR" sz="2800" dirty="0"/>
              <a:t>   </a:t>
            </a:r>
            <a:r>
              <a:rPr lang="fr-FR" sz="2800" dirty="0" err="1"/>
              <a:t>socialSecuId</a:t>
            </a:r>
            <a:r>
              <a:rPr lang="fr-FR" sz="2800" dirty="0"/>
              <a:t>: Int,</a:t>
            </a:r>
          </a:p>
          <a:p>
            <a:r>
              <a:rPr lang="fr-FR" sz="2800" dirty="0"/>
              <a:t>   </a:t>
            </a:r>
            <a:r>
              <a:rPr lang="fr-FR" sz="2800" dirty="0" err="1"/>
              <a:t>firstName</a:t>
            </a:r>
            <a:r>
              <a:rPr lang="fr-FR" sz="2800" dirty="0"/>
              <a:t> string, </a:t>
            </a:r>
            <a:r>
              <a:rPr lang="fr-FR" sz="2800" dirty="0" err="1"/>
              <a:t>lastName</a:t>
            </a:r>
            <a:r>
              <a:rPr lang="fr-FR" sz="2800" dirty="0"/>
              <a:t> string,</a:t>
            </a:r>
          </a:p>
          <a:p>
            <a:r>
              <a:rPr lang="fr-FR" sz="2800" dirty="0"/>
              <a:t>   </a:t>
            </a:r>
            <a:r>
              <a:rPr lang="fr-FR" sz="2800" dirty="0" err="1"/>
              <a:t>birth</a:t>
            </a:r>
            <a:r>
              <a:rPr lang="fr-FR" sz="2800" dirty="0"/>
              <a:t>: Date, …</a:t>
            </a:r>
          </a:p>
          <a:p>
            <a:r>
              <a:rPr lang="fr-FR" sz="2800" dirty="0"/>
              <a:t>) PARTITIONED BY (promo: Int)</a:t>
            </a:r>
          </a:p>
          <a:p>
            <a:r>
              <a:rPr lang="fr-FR" sz="2800" dirty="0"/>
              <a:t>STORED AS </a:t>
            </a:r>
            <a:r>
              <a:rPr lang="fr-FR" sz="2800" b="1" dirty="0"/>
              <a:t>parquet</a:t>
            </a:r>
          </a:p>
          <a:p>
            <a:r>
              <a:rPr lang="fr-FR" sz="2800" b="1" dirty="0"/>
              <a:t>LOCATION ‘</a:t>
            </a:r>
            <a:r>
              <a:rPr lang="fr-FR" sz="2800" b="1" dirty="0" err="1"/>
              <a:t>hdfs</a:t>
            </a:r>
            <a:r>
              <a:rPr lang="fr-FR" sz="2800" b="1" dirty="0"/>
              <a:t>://</a:t>
            </a:r>
            <a:r>
              <a:rPr lang="fr-FR" sz="2800" b="1" dirty="0" err="1"/>
              <a:t>lake</a:t>
            </a:r>
            <a:r>
              <a:rPr lang="fr-FR" sz="2800" b="1" dirty="0"/>
              <a:t>/</a:t>
            </a:r>
            <a:r>
              <a:rPr lang="fr-FR" sz="2800" b="1" dirty="0" err="1"/>
              <a:t>students</a:t>
            </a:r>
            <a:r>
              <a:rPr lang="fr-FR" sz="2800" b="1" dirty="0"/>
              <a:t>’</a:t>
            </a:r>
            <a:endParaRPr lang="fr-FR" sz="2400" b="1" dirty="0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CB4817C6-10B5-93C3-B6FA-E6271B40C7C3}"/>
              </a:ext>
            </a:extLst>
          </p:cNvPr>
          <p:cNvSpPr/>
          <p:nvPr/>
        </p:nvSpPr>
        <p:spPr>
          <a:xfrm rot="2020595">
            <a:off x="8745795" y="3637573"/>
            <a:ext cx="1025013" cy="4132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0EC53D71-9203-7A1E-A0F9-62F7A6C89928}"/>
              </a:ext>
            </a:extLst>
          </p:cNvPr>
          <p:cNvSpPr/>
          <p:nvPr/>
        </p:nvSpPr>
        <p:spPr>
          <a:xfrm rot="19320681">
            <a:off x="8802108" y="5510516"/>
            <a:ext cx="1025013" cy="4132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2" descr="What is HDFS in Hadoop? Learn HDFS | Intellipaat">
            <a:extLst>
              <a:ext uri="{FF2B5EF4-FFF2-40B4-BE49-F238E27FC236}">
                <a16:creationId xmlns:a16="http://schemas.microsoft.com/office/drawing/2014/main" id="{7C0ACCCC-33C4-1214-0E7C-58820B13D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5471" y="5102297"/>
            <a:ext cx="1595360" cy="75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Sql Icon Royalty Free SVG, Cliparts, Vectors, And Stock Illustration. Image  68255859.">
            <a:extLst>
              <a:ext uri="{FF2B5EF4-FFF2-40B4-BE49-F238E27FC236}">
                <a16:creationId xmlns:a16="http://schemas.microsoft.com/office/drawing/2014/main" id="{4E0E9DC2-E5C5-F0F9-CB6F-D6A34F81A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7374" y="3091342"/>
            <a:ext cx="1595360" cy="159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54271CB-0475-68D2-953B-EBE189EBA630}"/>
              </a:ext>
            </a:extLst>
          </p:cNvPr>
          <p:cNvSpPr txBox="1"/>
          <p:nvPr/>
        </p:nvSpPr>
        <p:spPr>
          <a:xfrm>
            <a:off x="8490536" y="2385453"/>
            <a:ext cx="3393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Mapping SQL – </a:t>
            </a:r>
            <a:r>
              <a:rPr lang="fr-FR" sz="2400" b="1" dirty="0" err="1"/>
              <a:t>Dirs+Files</a:t>
            </a:r>
            <a:endParaRPr lang="fr-FR" sz="2400" b="1" dirty="0"/>
          </a:p>
        </p:txBody>
      </p:sp>
    </p:spTree>
    <p:extLst>
      <p:ext uri="{BB962C8B-B14F-4D97-AF65-F5344CB8AC3E}">
        <p14:creationId xmlns:p14="http://schemas.microsoft.com/office/powerpoint/2010/main" val="6690037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49A21-9266-9B08-CD6A-0761348D4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741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Location </a:t>
            </a:r>
            <a:r>
              <a:rPr lang="fr-FR" dirty="0" err="1"/>
              <a:t>Dir</a:t>
            </a:r>
            <a:r>
              <a:rPr lang="fr-FR" dirty="0"/>
              <a:t> + Partitions</a:t>
            </a:r>
          </a:p>
        </p:txBody>
      </p:sp>
      <p:pic>
        <p:nvPicPr>
          <p:cNvPr id="4" name="Picture 6" descr="HDFS Storage Efficiency Using Tiered Storage">
            <a:extLst>
              <a:ext uri="{FF2B5EF4-FFF2-40B4-BE49-F238E27FC236}">
                <a16:creationId xmlns:a16="http://schemas.microsoft.com/office/drawing/2014/main" id="{114CFDCB-F50C-8ED9-8F0A-2951573A7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18" y="1510779"/>
            <a:ext cx="1398423" cy="7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B3F78A-C6B5-5229-719F-F58DB2E0B425}"/>
              </a:ext>
            </a:extLst>
          </p:cNvPr>
          <p:cNvSpPr txBox="1"/>
          <p:nvPr/>
        </p:nvSpPr>
        <p:spPr>
          <a:xfrm>
            <a:off x="1669856" y="1662588"/>
            <a:ext cx="41225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« / »     = root hdfs://host/</a:t>
            </a:r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BDA75D3F-F6EE-ACA9-077C-9A384105B416}"/>
              </a:ext>
            </a:extLst>
          </p:cNvPr>
          <p:cNvSpPr/>
          <p:nvPr/>
        </p:nvSpPr>
        <p:spPr>
          <a:xfrm rot="5400000">
            <a:off x="2004336" y="2248313"/>
            <a:ext cx="671051" cy="61943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32F76B-E29F-759F-EB01-01C2CC394078}"/>
              </a:ext>
            </a:extLst>
          </p:cNvPr>
          <p:cNvSpPr txBox="1"/>
          <p:nvPr/>
        </p:nvSpPr>
        <p:spPr>
          <a:xfrm>
            <a:off x="2711073" y="2445821"/>
            <a:ext cx="2297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« /</a:t>
            </a:r>
            <a:r>
              <a:rPr lang="fr-FR" sz="2800" b="1" dirty="0" err="1"/>
              <a:t>lake</a:t>
            </a:r>
            <a:r>
              <a:rPr lang="fr-FR" sz="2800" b="1" dirty="0"/>
              <a:t> »  (</a:t>
            </a:r>
            <a:r>
              <a:rPr lang="fr-FR" sz="2800" b="1" dirty="0" err="1"/>
              <a:t>dir</a:t>
            </a:r>
            <a:r>
              <a:rPr lang="fr-FR" sz="2800" b="1" dirty="0"/>
              <a:t>)</a:t>
            </a:r>
          </a:p>
        </p:txBody>
      </p:sp>
      <p:sp>
        <p:nvSpPr>
          <p:cNvPr id="11" name="Arrow: Bent-Up 10">
            <a:extLst>
              <a:ext uri="{FF2B5EF4-FFF2-40B4-BE49-F238E27FC236}">
                <a16:creationId xmlns:a16="http://schemas.microsoft.com/office/drawing/2014/main" id="{800E43C6-E48D-15D7-292F-112304E3AD24}"/>
              </a:ext>
            </a:extLst>
          </p:cNvPr>
          <p:cNvSpPr/>
          <p:nvPr/>
        </p:nvSpPr>
        <p:spPr>
          <a:xfrm rot="5400000">
            <a:off x="3028119" y="3041920"/>
            <a:ext cx="671051" cy="61943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A9B9B8-CCF1-39F0-CE22-BA16BCE783A2}"/>
              </a:ext>
            </a:extLst>
          </p:cNvPr>
          <p:cNvSpPr txBox="1"/>
          <p:nvPr/>
        </p:nvSpPr>
        <p:spPr>
          <a:xfrm>
            <a:off x="3782745" y="3242950"/>
            <a:ext cx="49859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« /</a:t>
            </a:r>
            <a:r>
              <a:rPr lang="fr-FR" sz="2800" b="1" dirty="0" err="1"/>
              <a:t>students</a:t>
            </a:r>
            <a:r>
              <a:rPr lang="fr-FR" sz="2800" b="1" dirty="0"/>
              <a:t> »  (table </a:t>
            </a:r>
            <a:r>
              <a:rPr lang="fr-FR" sz="2800" b="1" dirty="0" err="1"/>
              <a:t>storage</a:t>
            </a:r>
            <a:r>
              <a:rPr lang="fr-FR" sz="2800" b="1" dirty="0"/>
              <a:t> </a:t>
            </a:r>
            <a:r>
              <a:rPr lang="fr-FR" sz="2800" b="1" dirty="0" err="1"/>
              <a:t>dir</a:t>
            </a:r>
            <a:r>
              <a:rPr lang="fr-FR" sz="2800" b="1" dirty="0"/>
              <a:t>)</a:t>
            </a:r>
          </a:p>
        </p:txBody>
      </p:sp>
      <p:sp>
        <p:nvSpPr>
          <p:cNvPr id="13" name="Arrow: Bent-Up 12">
            <a:extLst>
              <a:ext uri="{FF2B5EF4-FFF2-40B4-BE49-F238E27FC236}">
                <a16:creationId xmlns:a16="http://schemas.microsoft.com/office/drawing/2014/main" id="{7D9EE317-0996-356B-2163-AC5E87D85AEB}"/>
              </a:ext>
            </a:extLst>
          </p:cNvPr>
          <p:cNvSpPr/>
          <p:nvPr/>
        </p:nvSpPr>
        <p:spPr>
          <a:xfrm rot="5400000">
            <a:off x="4351699" y="3865371"/>
            <a:ext cx="671051" cy="61943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CF6006-804F-9813-D711-649A91004362}"/>
              </a:ext>
            </a:extLst>
          </p:cNvPr>
          <p:cNvSpPr txBox="1"/>
          <p:nvPr/>
        </p:nvSpPr>
        <p:spPr>
          <a:xfrm>
            <a:off x="5105097" y="4101346"/>
            <a:ext cx="4981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« /promo=2021 »  (partition </a:t>
            </a:r>
            <a:r>
              <a:rPr lang="fr-FR" sz="2800" b="1" dirty="0" err="1"/>
              <a:t>dir</a:t>
            </a:r>
            <a:r>
              <a:rPr lang="fr-FR" sz="2800" b="1" dirty="0"/>
              <a:t>)</a:t>
            </a:r>
          </a:p>
        </p:txBody>
      </p:sp>
      <p:sp>
        <p:nvSpPr>
          <p:cNvPr id="15" name="Arrow: Bent-Up 14">
            <a:extLst>
              <a:ext uri="{FF2B5EF4-FFF2-40B4-BE49-F238E27FC236}">
                <a16:creationId xmlns:a16="http://schemas.microsoft.com/office/drawing/2014/main" id="{13CE59BD-007A-B6D9-37C0-F2A900F88933}"/>
              </a:ext>
            </a:extLst>
          </p:cNvPr>
          <p:cNvSpPr/>
          <p:nvPr/>
        </p:nvSpPr>
        <p:spPr>
          <a:xfrm rot="5400000">
            <a:off x="4351698" y="4388765"/>
            <a:ext cx="671051" cy="61943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8CA0D4-96EA-5E3B-AAA8-77B4FB0A50FF}"/>
              </a:ext>
            </a:extLst>
          </p:cNvPr>
          <p:cNvSpPr txBox="1"/>
          <p:nvPr/>
        </p:nvSpPr>
        <p:spPr>
          <a:xfrm>
            <a:off x="5153887" y="4648438"/>
            <a:ext cx="4981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« /promo=2022 »  (partition </a:t>
            </a:r>
            <a:r>
              <a:rPr lang="fr-FR" sz="2800" b="1" dirty="0" err="1"/>
              <a:t>dir</a:t>
            </a:r>
            <a:r>
              <a:rPr lang="fr-FR" sz="2800" b="1" dirty="0"/>
              <a:t>)</a:t>
            </a:r>
          </a:p>
        </p:txBody>
      </p:sp>
      <p:sp>
        <p:nvSpPr>
          <p:cNvPr id="17" name="Arrow: Bent-Up 16">
            <a:extLst>
              <a:ext uri="{FF2B5EF4-FFF2-40B4-BE49-F238E27FC236}">
                <a16:creationId xmlns:a16="http://schemas.microsoft.com/office/drawing/2014/main" id="{8A3FF92F-CCB1-5C7F-F0A3-89537CEFFDFC}"/>
              </a:ext>
            </a:extLst>
          </p:cNvPr>
          <p:cNvSpPr/>
          <p:nvPr/>
        </p:nvSpPr>
        <p:spPr>
          <a:xfrm rot="5400000">
            <a:off x="5450758" y="5221221"/>
            <a:ext cx="671051" cy="61943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Arrow: Bent-Up 17">
            <a:extLst>
              <a:ext uri="{FF2B5EF4-FFF2-40B4-BE49-F238E27FC236}">
                <a16:creationId xmlns:a16="http://schemas.microsoft.com/office/drawing/2014/main" id="{B719DC4A-FC19-F510-E835-02527F63D534}"/>
              </a:ext>
            </a:extLst>
          </p:cNvPr>
          <p:cNvSpPr/>
          <p:nvPr/>
        </p:nvSpPr>
        <p:spPr>
          <a:xfrm rot="5400000">
            <a:off x="5452630" y="5810661"/>
            <a:ext cx="671051" cy="61943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591BC7-A393-6E39-217D-B0392CCE1C3F}"/>
              </a:ext>
            </a:extLst>
          </p:cNvPr>
          <p:cNvSpPr txBox="1"/>
          <p:nvPr/>
        </p:nvSpPr>
        <p:spPr>
          <a:xfrm>
            <a:off x="6203568" y="5436710"/>
            <a:ext cx="41945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« file1.parquet»  (data file)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7FFC18-EC5D-9CF9-0882-3453444FDD4E}"/>
              </a:ext>
            </a:extLst>
          </p:cNvPr>
          <p:cNvSpPr txBox="1"/>
          <p:nvPr/>
        </p:nvSpPr>
        <p:spPr>
          <a:xfrm>
            <a:off x="6252730" y="6046310"/>
            <a:ext cx="41945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« file2.parquet»  (data file)</a:t>
            </a:r>
          </a:p>
        </p:txBody>
      </p:sp>
    </p:spTree>
    <p:extLst>
      <p:ext uri="{BB962C8B-B14F-4D97-AF65-F5344CB8AC3E}">
        <p14:creationId xmlns:p14="http://schemas.microsoft.com/office/powerpoint/2010/main" val="10196029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94CE6-6429-5E1C-A224-0BA230929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586" y="-5736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-&gt; INSERT SQL Table (-&gt; Files)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492E2C2-F084-F94D-3526-F66DD6EC0AE9}"/>
              </a:ext>
            </a:extLst>
          </p:cNvPr>
          <p:cNvSpPr/>
          <p:nvPr/>
        </p:nvSpPr>
        <p:spPr>
          <a:xfrm>
            <a:off x="1281114" y="2601657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F223169-967F-7A7E-7A2B-AF7968A85251}"/>
              </a:ext>
            </a:extLst>
          </p:cNvPr>
          <p:cNvSpPr/>
          <p:nvPr/>
        </p:nvSpPr>
        <p:spPr>
          <a:xfrm>
            <a:off x="1281113" y="3361661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B26AA17-F23F-011D-4BE7-7FC15AEADCB3}"/>
              </a:ext>
            </a:extLst>
          </p:cNvPr>
          <p:cNvSpPr/>
          <p:nvPr/>
        </p:nvSpPr>
        <p:spPr>
          <a:xfrm>
            <a:off x="1281113" y="4135498"/>
            <a:ext cx="1535837" cy="705775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AEB25BDC-F85C-7374-DE5D-C1FE20AC0173}"/>
              </a:ext>
            </a:extLst>
          </p:cNvPr>
          <p:cNvSpPr/>
          <p:nvPr/>
        </p:nvSpPr>
        <p:spPr>
          <a:xfrm>
            <a:off x="1830135" y="2676797"/>
            <a:ext cx="523696" cy="57389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147AA5F4-D347-EC21-4A81-9EA60D14C5B3}"/>
              </a:ext>
            </a:extLst>
          </p:cNvPr>
          <p:cNvSpPr/>
          <p:nvPr/>
        </p:nvSpPr>
        <p:spPr>
          <a:xfrm>
            <a:off x="1830135" y="3444519"/>
            <a:ext cx="523696" cy="57389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CE59461-4ACA-7937-BAA1-FB0118776F97}"/>
              </a:ext>
            </a:extLst>
          </p:cNvPr>
          <p:cNvCxnSpPr>
            <a:cxnSpLocks/>
          </p:cNvCxnSpPr>
          <p:nvPr/>
        </p:nvCxnSpPr>
        <p:spPr>
          <a:xfrm flipV="1">
            <a:off x="2486982" y="2922005"/>
            <a:ext cx="2385611" cy="92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CCAC49D-9E2A-1F89-6FB0-3D671D70C5AE}"/>
              </a:ext>
            </a:extLst>
          </p:cNvPr>
          <p:cNvCxnSpPr>
            <a:cxnSpLocks/>
          </p:cNvCxnSpPr>
          <p:nvPr/>
        </p:nvCxnSpPr>
        <p:spPr>
          <a:xfrm flipV="1">
            <a:off x="2486982" y="3699964"/>
            <a:ext cx="2385611" cy="92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Folded Corner 11">
            <a:extLst>
              <a:ext uri="{FF2B5EF4-FFF2-40B4-BE49-F238E27FC236}">
                <a16:creationId xmlns:a16="http://schemas.microsoft.com/office/drawing/2014/main" id="{A7703DF9-75A0-3BF5-99EA-C23EDC709256}"/>
              </a:ext>
            </a:extLst>
          </p:cNvPr>
          <p:cNvSpPr/>
          <p:nvPr/>
        </p:nvSpPr>
        <p:spPr>
          <a:xfrm>
            <a:off x="5062252" y="2630791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: Folded Corner 12">
            <a:extLst>
              <a:ext uri="{FF2B5EF4-FFF2-40B4-BE49-F238E27FC236}">
                <a16:creationId xmlns:a16="http://schemas.microsoft.com/office/drawing/2014/main" id="{92AAB22C-9E6C-E2A9-93E2-47DAC684B7BA}"/>
              </a:ext>
            </a:extLst>
          </p:cNvPr>
          <p:cNvSpPr/>
          <p:nvPr/>
        </p:nvSpPr>
        <p:spPr>
          <a:xfrm>
            <a:off x="5062252" y="3445999"/>
            <a:ext cx="492710" cy="62143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1EFEF3-6327-0953-FFF0-D5E981671D94}"/>
              </a:ext>
            </a:extLst>
          </p:cNvPr>
          <p:cNvSpPr txBox="1"/>
          <p:nvPr/>
        </p:nvSpPr>
        <p:spPr>
          <a:xfrm>
            <a:off x="6067386" y="5871286"/>
            <a:ext cx="48570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Output  </a:t>
            </a:r>
          </a:p>
          <a:p>
            <a:r>
              <a:rPr lang="fr-FR" sz="2400" b="1" dirty="0"/>
              <a:t>SQL: INSERT INTO/OVERWRITE Table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D03B768-7008-BEBA-F8A0-EFB775431943}"/>
              </a:ext>
            </a:extLst>
          </p:cNvPr>
          <p:cNvSpPr/>
          <p:nvPr/>
        </p:nvSpPr>
        <p:spPr>
          <a:xfrm rot="16200000">
            <a:off x="8299698" y="5362674"/>
            <a:ext cx="465374" cy="275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Picture 4" descr="Apache Hive — Wikipédia">
            <a:extLst>
              <a:ext uri="{FF2B5EF4-FFF2-40B4-BE49-F238E27FC236}">
                <a16:creationId xmlns:a16="http://schemas.microsoft.com/office/drawing/2014/main" id="{AEB0F77A-7EAD-049F-20B2-AC62C07E5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5611" y="4956245"/>
            <a:ext cx="1014744" cy="911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ylinder 16">
            <a:extLst>
              <a:ext uri="{FF2B5EF4-FFF2-40B4-BE49-F238E27FC236}">
                <a16:creationId xmlns:a16="http://schemas.microsoft.com/office/drawing/2014/main" id="{E2B55CA4-28F3-6FD2-F6F4-15E9DD365EC2}"/>
              </a:ext>
            </a:extLst>
          </p:cNvPr>
          <p:cNvSpPr/>
          <p:nvPr/>
        </p:nvSpPr>
        <p:spPr>
          <a:xfrm>
            <a:off x="7530475" y="2841356"/>
            <a:ext cx="2174356" cy="99278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Cylinder 17">
            <a:extLst>
              <a:ext uri="{FF2B5EF4-FFF2-40B4-BE49-F238E27FC236}">
                <a16:creationId xmlns:a16="http://schemas.microsoft.com/office/drawing/2014/main" id="{7698944C-F225-DFF2-AC4E-BC6F81CC5B54}"/>
              </a:ext>
            </a:extLst>
          </p:cNvPr>
          <p:cNvSpPr/>
          <p:nvPr/>
        </p:nvSpPr>
        <p:spPr>
          <a:xfrm>
            <a:off x="8040525" y="4588739"/>
            <a:ext cx="1061482" cy="562329"/>
          </a:xfrm>
          <a:prstGeom prst="can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Arrow: Left-Right 18">
            <a:extLst>
              <a:ext uri="{FF2B5EF4-FFF2-40B4-BE49-F238E27FC236}">
                <a16:creationId xmlns:a16="http://schemas.microsoft.com/office/drawing/2014/main" id="{CB730423-3E24-EF07-A58F-EB33B18663C5}"/>
              </a:ext>
            </a:extLst>
          </p:cNvPr>
          <p:cNvSpPr/>
          <p:nvPr/>
        </p:nvSpPr>
        <p:spPr>
          <a:xfrm rot="5400000">
            <a:off x="8255326" y="4091282"/>
            <a:ext cx="562330" cy="34024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" name="Picture 2" descr="What is HDFS in Hadoop? Learn HDFS | Intellipaat">
            <a:extLst>
              <a:ext uri="{FF2B5EF4-FFF2-40B4-BE49-F238E27FC236}">
                <a16:creationId xmlns:a16="http://schemas.microsoft.com/office/drawing/2014/main" id="{E402EF96-86BF-AAE9-B135-D5E27AD6C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1654" y="2841356"/>
            <a:ext cx="1189972" cy="56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FA5C8C7-BD84-0583-F8A8-BB31C82ADDC4}"/>
              </a:ext>
            </a:extLst>
          </p:cNvPr>
          <p:cNvSpPr txBox="1"/>
          <p:nvPr/>
        </p:nvSpPr>
        <p:spPr>
          <a:xfrm>
            <a:off x="9861407" y="5771113"/>
            <a:ext cx="140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Metastore</a:t>
            </a:r>
            <a:endParaRPr lang="fr-FR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F4D800-96F8-40EF-3E9B-1B78425897FC}"/>
              </a:ext>
            </a:extLst>
          </p:cNvPr>
          <p:cNvSpPr txBox="1"/>
          <p:nvPr/>
        </p:nvSpPr>
        <p:spPr>
          <a:xfrm>
            <a:off x="8704712" y="4010276"/>
            <a:ext cx="24000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Table = Directory</a:t>
            </a:r>
          </a:p>
          <a:p>
            <a:r>
              <a:rPr lang="fr-FR" sz="2400" dirty="0"/>
              <a:t>               + </a:t>
            </a:r>
            <a:r>
              <a:rPr lang="fr-FR" sz="2400" dirty="0" err="1"/>
              <a:t>schema</a:t>
            </a:r>
            <a:endParaRPr lang="fr-FR" sz="2400" dirty="0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7FB909BF-E1EC-C34D-4362-29DE87E967D0}"/>
              </a:ext>
            </a:extLst>
          </p:cNvPr>
          <p:cNvSpPr/>
          <p:nvPr/>
        </p:nvSpPr>
        <p:spPr>
          <a:xfrm>
            <a:off x="6283388" y="3031675"/>
            <a:ext cx="465374" cy="275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A8453BB-10D4-0C25-367E-B555961D005B}"/>
              </a:ext>
            </a:extLst>
          </p:cNvPr>
          <p:cNvSpPr txBox="1"/>
          <p:nvPr/>
        </p:nvSpPr>
        <p:spPr>
          <a:xfrm>
            <a:off x="5744621" y="1725424"/>
            <a:ext cx="27177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Write Files</a:t>
            </a:r>
            <a:br>
              <a:rPr lang="fr-FR" sz="2400" b="1" dirty="0"/>
            </a:br>
            <a:r>
              <a:rPr lang="fr-FR" sz="2400" b="1" dirty="0"/>
              <a:t>(append/</a:t>
            </a:r>
            <a:r>
              <a:rPr lang="fr-FR" sz="2400" b="1" dirty="0" err="1"/>
              <a:t>overwrite</a:t>
            </a:r>
            <a:r>
              <a:rPr lang="fr-FR" sz="2400" b="1" dirty="0"/>
              <a:t>)</a:t>
            </a:r>
          </a:p>
          <a:p>
            <a:r>
              <a:rPr lang="fr-FR" sz="2400" b="1" dirty="0"/>
              <a:t>To Directory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442D16-41BA-4DD5-AEEE-AD5CE8EE256D}"/>
              </a:ext>
            </a:extLst>
          </p:cNvPr>
          <p:cNvSpPr txBox="1"/>
          <p:nvPr/>
        </p:nvSpPr>
        <p:spPr>
          <a:xfrm>
            <a:off x="1934894" y="1272052"/>
            <a:ext cx="7240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INSERT OVERWRITE </a:t>
            </a:r>
          </a:p>
          <a:p>
            <a:r>
              <a:rPr lang="fr-FR" sz="1800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fr-FR" sz="1800" dirty="0" err="1">
                <a:latin typeface="Arial" panose="020B0604020202020204" pitchFamily="34" charset="0"/>
                <a:cs typeface="Arial" panose="020B0604020202020204" pitchFamily="34" charset="0"/>
              </a:rPr>
              <a:t>lake_team_domain.table</a:t>
            </a:r>
            <a:endParaRPr lang="fr-FR" dirty="0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A4BDFAB5-EEB6-44D0-E247-1A94483B5D87}"/>
              </a:ext>
            </a:extLst>
          </p:cNvPr>
          <p:cNvSpPr/>
          <p:nvPr/>
        </p:nvSpPr>
        <p:spPr>
          <a:xfrm>
            <a:off x="1506960" y="1210294"/>
            <a:ext cx="372140" cy="725364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9A70B01-E5DB-5095-8B19-9CC6CC122E57}"/>
              </a:ext>
            </a:extLst>
          </p:cNvPr>
          <p:cNvSpPr txBox="1"/>
          <p:nvPr/>
        </p:nvSpPr>
        <p:spPr>
          <a:xfrm>
            <a:off x="494725" y="1319827"/>
            <a:ext cx="744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write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0360140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E9AF9-FC4B-099D-2CC7-8409C51E4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79" y="276621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More Java &lt;-&gt; </a:t>
            </a:r>
            <a:r>
              <a:rPr lang="fr-FR" dirty="0" err="1"/>
              <a:t>Sql</a:t>
            </a:r>
            <a:r>
              <a:rPr lang="fr-FR" dirty="0"/>
              <a:t> Interactions</a:t>
            </a:r>
          </a:p>
        </p:txBody>
      </p:sp>
    </p:spTree>
    <p:extLst>
      <p:ext uri="{BB962C8B-B14F-4D97-AF65-F5344CB8AC3E}">
        <p14:creationId xmlns:p14="http://schemas.microsoft.com/office/powerpoint/2010/main" val="4487195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3A6E3-0C8C-4676-22EA-F7EE1551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fr-FR" dirty="0"/>
            </a:br>
            <a:r>
              <a:rPr lang="fr-FR" dirty="0" err="1"/>
              <a:t>Executing</a:t>
            </a:r>
            <a:r>
              <a:rPr lang="fr-FR" dirty="0"/>
              <a:t> SQL </a:t>
            </a:r>
            <a:r>
              <a:rPr lang="fr-FR" dirty="0" err="1"/>
              <a:t>from</a:t>
            </a:r>
            <a:r>
              <a:rPr lang="fr-FR" dirty="0"/>
              <a:t> Java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96DC7B-1C9F-1A19-362E-10E0B0B61A20}"/>
              </a:ext>
            </a:extLst>
          </p:cNvPr>
          <p:cNvSpPr txBox="1"/>
          <p:nvPr/>
        </p:nvSpPr>
        <p:spPr>
          <a:xfrm>
            <a:off x="3186680" y="2428931"/>
            <a:ext cx="6525056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for( </a:t>
            </a:r>
            <a:r>
              <a:rPr lang="fr-FR" sz="2800" dirty="0" err="1"/>
              <a:t>int</a:t>
            </a:r>
            <a:r>
              <a:rPr lang="fr-FR" sz="2800" dirty="0"/>
              <a:t> i = 0; i &lt; 10; i++) {</a:t>
            </a:r>
          </a:p>
          <a:p>
            <a:r>
              <a:rPr lang="fr-FR" sz="2800" dirty="0"/>
              <a:t>   String </a:t>
            </a:r>
            <a:r>
              <a:rPr lang="fr-FR" sz="2800" dirty="0" err="1"/>
              <a:t>sql</a:t>
            </a:r>
            <a:r>
              <a:rPr lang="fr-FR" sz="2800" dirty="0"/>
              <a:t> = « SELECT * </a:t>
            </a:r>
            <a:r>
              <a:rPr lang="fr-FR" sz="2800" dirty="0" err="1"/>
              <a:t>from</a:t>
            </a:r>
            <a:r>
              <a:rPr lang="fr-FR" sz="2800" dirty="0"/>
              <a:t> </a:t>
            </a:r>
            <a:r>
              <a:rPr lang="fr-FR" sz="2800" dirty="0" err="1"/>
              <a:t>db.table</a:t>
            </a:r>
            <a:r>
              <a:rPr lang="fr-FR" sz="2800" dirty="0"/>
              <a:t> » + i;</a:t>
            </a:r>
          </a:p>
          <a:p>
            <a:endParaRPr lang="fr-FR" sz="2800" dirty="0"/>
          </a:p>
          <a:p>
            <a:r>
              <a:rPr lang="fr-FR" sz="2800" dirty="0"/>
              <a:t>   </a:t>
            </a:r>
            <a:r>
              <a:rPr lang="fr-FR" sz="2800" dirty="0" err="1"/>
              <a:t>Dataset</a:t>
            </a:r>
            <a:r>
              <a:rPr lang="fr-FR" sz="2800" dirty="0"/>
              <a:t>[Row] </a:t>
            </a:r>
            <a:r>
              <a:rPr lang="fr-FR" sz="2800" dirty="0" err="1"/>
              <a:t>ds</a:t>
            </a:r>
            <a:r>
              <a:rPr lang="fr-FR" sz="2800" dirty="0"/>
              <a:t> = </a:t>
            </a:r>
            <a:r>
              <a:rPr lang="fr-FR" sz="2800" b="1" dirty="0" err="1"/>
              <a:t>spark.sql</a:t>
            </a:r>
            <a:r>
              <a:rPr lang="fr-FR" sz="2800" dirty="0"/>
              <a:t>(</a:t>
            </a:r>
            <a:r>
              <a:rPr lang="fr-FR" sz="2800" dirty="0" err="1"/>
              <a:t>sql</a:t>
            </a:r>
            <a:r>
              <a:rPr lang="fr-FR" sz="2800" dirty="0"/>
              <a:t>);</a:t>
            </a:r>
          </a:p>
          <a:p>
            <a:endParaRPr lang="fr-FR" sz="2800" dirty="0"/>
          </a:p>
          <a:p>
            <a:r>
              <a:rPr lang="fr-FR" sz="2800" dirty="0"/>
              <a:t>   ..</a:t>
            </a:r>
          </a:p>
          <a:p>
            <a:r>
              <a:rPr lang="fr-FR" sz="2800" dirty="0"/>
              <a:t>}</a:t>
            </a:r>
          </a:p>
        </p:txBody>
      </p:sp>
      <p:pic>
        <p:nvPicPr>
          <p:cNvPr id="3" name="Picture 6" descr="Sql Icon Royalty Free SVG, Cliparts, Vectors, And Stock Illustration. Image  68255859.">
            <a:extLst>
              <a:ext uri="{FF2B5EF4-FFF2-40B4-BE49-F238E27FC236}">
                <a16:creationId xmlns:a16="http://schemas.microsoft.com/office/drawing/2014/main" id="{5FE38A09-7D6B-ECE6-D503-083838359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126" y="2069417"/>
            <a:ext cx="1595360" cy="159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4" descr="Java (langage) — Wikipédia">
            <a:extLst>
              <a:ext uri="{FF2B5EF4-FFF2-40B4-BE49-F238E27FC236}">
                <a16:creationId xmlns:a16="http://schemas.microsoft.com/office/drawing/2014/main" id="{C4A60AAF-7362-54F9-432B-121F0EBB5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9962" y="4297333"/>
            <a:ext cx="637540" cy="118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E86D4ACA-C523-91E1-E5A0-D6BB88E4CBC7}"/>
              </a:ext>
            </a:extLst>
          </p:cNvPr>
          <p:cNvSpPr/>
          <p:nvPr/>
        </p:nvSpPr>
        <p:spPr>
          <a:xfrm flipV="1">
            <a:off x="1711103" y="3499206"/>
            <a:ext cx="436399" cy="5961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0B7689-5C50-0CF3-D68D-74B6B7353FA4}"/>
              </a:ext>
            </a:extLst>
          </p:cNvPr>
          <p:cNvSpPr txBox="1"/>
          <p:nvPr/>
        </p:nvSpPr>
        <p:spPr>
          <a:xfrm>
            <a:off x="5535228" y="5629386"/>
            <a:ext cx="4291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 </a:t>
            </a:r>
            <a:r>
              <a:rPr lang="fr-FR" dirty="0" err="1"/>
              <a:t>imperative</a:t>
            </a:r>
            <a:r>
              <a:rPr lang="fr-FR" dirty="0"/>
              <a:t> in SQL  (</a:t>
            </a:r>
            <a:r>
              <a:rPr lang="fr-FR" dirty="0" err="1"/>
              <a:t>cf</a:t>
            </a:r>
            <a:r>
              <a:rPr lang="fr-FR" dirty="0"/>
              <a:t> PL/</a:t>
            </a:r>
            <a:r>
              <a:rPr lang="fr-FR" dirty="0" err="1"/>
              <a:t>Sql</a:t>
            </a:r>
            <a:r>
              <a:rPr lang="fr-FR" dirty="0"/>
              <a:t> extensions)</a:t>
            </a:r>
          </a:p>
          <a:p>
            <a:r>
              <a:rPr lang="fr-FR" dirty="0"/>
              <a:t>=&gt; OK in java code : if, for(), …</a:t>
            </a:r>
          </a:p>
        </p:txBody>
      </p:sp>
    </p:spTree>
    <p:extLst>
      <p:ext uri="{BB962C8B-B14F-4D97-AF65-F5344CB8AC3E}">
        <p14:creationId xmlns:p14="http://schemas.microsoft.com/office/powerpoint/2010/main" val="30702947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3A6E3-0C8C-4676-22EA-F7EE1551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Java </a:t>
            </a:r>
            <a:r>
              <a:rPr lang="fr-FR" dirty="0" err="1"/>
              <a:t>DataSet</a:t>
            </a:r>
            <a:r>
              <a:rPr lang="fr-FR" dirty="0"/>
              <a:t> as SQL </a:t>
            </a:r>
            <a:r>
              <a:rPr lang="fr-FR" dirty="0" err="1"/>
              <a:t>View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96DC7B-1C9F-1A19-362E-10E0B0B61A20}"/>
              </a:ext>
            </a:extLst>
          </p:cNvPr>
          <p:cNvSpPr txBox="1"/>
          <p:nvPr/>
        </p:nvSpPr>
        <p:spPr>
          <a:xfrm>
            <a:off x="3608510" y="2588045"/>
            <a:ext cx="598407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Dataset</a:t>
            </a:r>
            <a:r>
              <a:rPr lang="fr-FR" sz="2800" dirty="0"/>
              <a:t>[Row] </a:t>
            </a:r>
            <a:r>
              <a:rPr lang="fr-FR" sz="2800" dirty="0" err="1"/>
              <a:t>ds</a:t>
            </a:r>
            <a:r>
              <a:rPr lang="fr-FR" sz="2800" dirty="0"/>
              <a:t> = ..</a:t>
            </a:r>
          </a:p>
          <a:p>
            <a:endParaRPr lang="fr-FR" sz="2800" dirty="0"/>
          </a:p>
          <a:p>
            <a:r>
              <a:rPr lang="fr-FR" sz="2800" dirty="0" err="1"/>
              <a:t>ds.</a:t>
            </a:r>
            <a:r>
              <a:rPr lang="fr-FR" sz="2800" b="1" dirty="0" err="1"/>
              <a:t>createTemporaryView</a:t>
            </a:r>
            <a:r>
              <a:rPr lang="fr-FR" sz="2800" dirty="0"/>
              <a:t>(« </a:t>
            </a:r>
            <a:r>
              <a:rPr lang="fr-FR" sz="2800" b="1" dirty="0"/>
              <a:t>myview1</a:t>
            </a:r>
            <a:r>
              <a:rPr lang="fr-FR" sz="2800" dirty="0"/>
              <a:t> »)</a:t>
            </a:r>
          </a:p>
          <a:p>
            <a:endParaRPr lang="fr-FR" sz="2800" dirty="0"/>
          </a:p>
          <a:p>
            <a:r>
              <a:rPr lang="fr-FR" sz="2800" dirty="0" err="1"/>
              <a:t>spark.sql</a:t>
            </a:r>
            <a:r>
              <a:rPr lang="fr-FR" sz="2800" dirty="0"/>
              <a:t>(« SELECT * FROM </a:t>
            </a:r>
            <a:r>
              <a:rPr lang="fr-FR" sz="2800" b="1" dirty="0"/>
              <a:t>myview1</a:t>
            </a:r>
            <a:r>
              <a:rPr lang="fr-FR" sz="2800" dirty="0"/>
              <a:t> »)</a:t>
            </a:r>
          </a:p>
        </p:txBody>
      </p:sp>
      <p:pic>
        <p:nvPicPr>
          <p:cNvPr id="5" name="Picture 6" descr="Sql Icon Royalty Free SVG, Cliparts, Vectors, And Stock Illustration. Image  68255859.">
            <a:extLst>
              <a:ext uri="{FF2B5EF4-FFF2-40B4-BE49-F238E27FC236}">
                <a16:creationId xmlns:a16="http://schemas.microsoft.com/office/drawing/2014/main" id="{BB54F3D3-4C15-03BE-CD14-CF1208074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126" y="2069417"/>
            <a:ext cx="1595360" cy="159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4" descr="Java (langage) — Wikipédia">
            <a:extLst>
              <a:ext uri="{FF2B5EF4-FFF2-40B4-BE49-F238E27FC236}">
                <a16:creationId xmlns:a16="http://schemas.microsoft.com/office/drawing/2014/main" id="{E78E3F29-6AC9-268E-F4AD-02CBC437B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9962" y="4297333"/>
            <a:ext cx="637540" cy="118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4365E1E3-5BA1-C36D-3592-5088A7881B6A}"/>
              </a:ext>
            </a:extLst>
          </p:cNvPr>
          <p:cNvSpPr/>
          <p:nvPr/>
        </p:nvSpPr>
        <p:spPr>
          <a:xfrm flipV="1">
            <a:off x="1711103" y="3499206"/>
            <a:ext cx="436399" cy="5961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BD35D399-4B52-9C55-D2F7-5E6AF4CEEEBD}"/>
              </a:ext>
            </a:extLst>
          </p:cNvPr>
          <p:cNvSpPr/>
          <p:nvPr/>
        </p:nvSpPr>
        <p:spPr>
          <a:xfrm>
            <a:off x="8266806" y="3944053"/>
            <a:ext cx="299258" cy="4211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C4C57B29-CFF1-3AF7-B42F-48A41F2E74E2}"/>
              </a:ext>
            </a:extLst>
          </p:cNvPr>
          <p:cNvSpPr/>
          <p:nvPr/>
        </p:nvSpPr>
        <p:spPr>
          <a:xfrm>
            <a:off x="3973169" y="3116739"/>
            <a:ext cx="299258" cy="4211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D28336F0-31AB-9C0A-0905-DA80F7CD6995}"/>
              </a:ext>
            </a:extLst>
          </p:cNvPr>
          <p:cNvSpPr/>
          <p:nvPr/>
        </p:nvSpPr>
        <p:spPr>
          <a:xfrm rot="18776924">
            <a:off x="6588272" y="4776033"/>
            <a:ext cx="299258" cy="4211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0CD361CC-2F05-9BFC-D82E-84D959149DF9}"/>
              </a:ext>
            </a:extLst>
          </p:cNvPr>
          <p:cNvSpPr/>
          <p:nvPr/>
        </p:nvSpPr>
        <p:spPr>
          <a:xfrm rot="16200000">
            <a:off x="8229961" y="3714435"/>
            <a:ext cx="299258" cy="27511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310AB112-1B85-53F8-58D9-E170128C0D3D}"/>
              </a:ext>
            </a:extLst>
          </p:cNvPr>
          <p:cNvSpPr/>
          <p:nvPr/>
        </p:nvSpPr>
        <p:spPr>
          <a:xfrm rot="10800000">
            <a:off x="9774685" y="3116738"/>
            <a:ext cx="299258" cy="19732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4F88A174-97AE-BC99-67E9-23A6D553C0F0}"/>
              </a:ext>
            </a:extLst>
          </p:cNvPr>
          <p:cNvSpPr/>
          <p:nvPr/>
        </p:nvSpPr>
        <p:spPr>
          <a:xfrm rot="7884089">
            <a:off x="9517769" y="2754401"/>
            <a:ext cx="299258" cy="4211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1513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EC365-2992-4091-1714-DBB1E7A33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Calling Java </a:t>
            </a:r>
            <a:r>
              <a:rPr lang="fr-FR" dirty="0" err="1"/>
              <a:t>from</a:t>
            </a:r>
            <a:r>
              <a:rPr lang="fr-FR" dirty="0"/>
              <a:t> SQL : User-</a:t>
            </a:r>
            <a:r>
              <a:rPr lang="fr-FR" dirty="0" err="1"/>
              <a:t>Defined</a:t>
            </a:r>
            <a:r>
              <a:rPr lang="fr-FR" dirty="0"/>
              <a:t> </a:t>
            </a:r>
            <a:r>
              <a:rPr lang="fr-FR" dirty="0" err="1"/>
              <a:t>Function</a:t>
            </a:r>
            <a:endParaRPr lang="fr-FR" dirty="0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EC58410A-E0E5-82AB-E8BB-F060CE980764}"/>
              </a:ext>
            </a:extLst>
          </p:cNvPr>
          <p:cNvSpPr/>
          <p:nvPr/>
        </p:nvSpPr>
        <p:spPr>
          <a:xfrm>
            <a:off x="3387443" y="2210452"/>
            <a:ext cx="363204" cy="632637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3C5505-4E8B-B989-26D5-057228641CFC}"/>
              </a:ext>
            </a:extLst>
          </p:cNvPr>
          <p:cNvSpPr txBox="1"/>
          <p:nvPr/>
        </p:nvSpPr>
        <p:spPr>
          <a:xfrm>
            <a:off x="1998476" y="2284807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69BA8B-043B-C2D1-26EC-C92BB793ACAD}"/>
              </a:ext>
            </a:extLst>
          </p:cNvPr>
          <p:cNvSpPr txBox="1"/>
          <p:nvPr/>
        </p:nvSpPr>
        <p:spPr>
          <a:xfrm>
            <a:off x="4366953" y="2023197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latin typeface="Arial" panose="020B0604020202020204" pitchFamily="34" charset="0"/>
                <a:cs typeface="Arial" panose="020B0604020202020204" pitchFamily="34" charset="0"/>
              </a:rPr>
              <a:t>SELECT ..</a:t>
            </a:r>
            <a:br>
              <a:rPr lang="fr-F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0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fr-FR" sz="2000" b="1" dirty="0">
                <a:latin typeface="Arial" panose="020B0604020202020204" pitchFamily="34" charset="0"/>
                <a:cs typeface="Arial" panose="020B0604020202020204" pitchFamily="34" charset="0"/>
              </a:rPr>
              <a:t>udf_func1</a:t>
            </a:r>
            <a:r>
              <a:rPr lang="fr-FR" sz="2000" dirty="0">
                <a:latin typeface="Arial" panose="020B0604020202020204" pitchFamily="34" charset="0"/>
                <a:cs typeface="Arial" panose="020B0604020202020204" pitchFamily="34" charset="0"/>
              </a:rPr>
              <a:t>(col3, col4)  as col3,</a:t>
            </a:r>
          </a:p>
          <a:p>
            <a:r>
              <a:rPr lang="fr-FR" sz="20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fr-FR" sz="2000" b="1" dirty="0">
                <a:latin typeface="Arial" panose="020B0604020202020204" pitchFamily="34" charset="0"/>
                <a:cs typeface="Arial" panose="020B0604020202020204" pitchFamily="34" charset="0"/>
              </a:rPr>
              <a:t>udf_func2</a:t>
            </a:r>
            <a:r>
              <a:rPr lang="fr-FR" sz="2000" dirty="0">
                <a:latin typeface="Arial" panose="020B0604020202020204" pitchFamily="34" charset="0"/>
                <a:cs typeface="Arial" panose="020B0604020202020204" pitchFamily="34" charset="0"/>
              </a:rPr>
              <a:t>(col4, col5)  as col4,    </a:t>
            </a:r>
          </a:p>
        </p:txBody>
      </p:sp>
      <p:pic>
        <p:nvPicPr>
          <p:cNvPr id="8" name="Picture 6" descr="Sql Icon Royalty Free SVG, Cliparts, Vectors, And Stock Illustration. Image  68255859.">
            <a:extLst>
              <a:ext uri="{FF2B5EF4-FFF2-40B4-BE49-F238E27FC236}">
                <a16:creationId xmlns:a16="http://schemas.microsoft.com/office/drawing/2014/main" id="{64684063-2DA1-A057-9FBB-0549030261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7413" y="2878522"/>
            <a:ext cx="1595360" cy="159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4" descr="Java (langage) — Wikipédia">
            <a:extLst>
              <a:ext uri="{FF2B5EF4-FFF2-40B4-BE49-F238E27FC236}">
                <a16:creationId xmlns:a16="http://schemas.microsoft.com/office/drawing/2014/main" id="{2F6462C5-BA94-7EAE-5245-4863FA0FA4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249" y="5106438"/>
            <a:ext cx="637540" cy="118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B78F7D68-EA53-6FA7-BCFC-CD8E1A573924}"/>
              </a:ext>
            </a:extLst>
          </p:cNvPr>
          <p:cNvSpPr/>
          <p:nvPr/>
        </p:nvSpPr>
        <p:spPr>
          <a:xfrm>
            <a:off x="3010612" y="4473882"/>
            <a:ext cx="411487" cy="5437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4B4F1-EC1F-7DFE-319D-E6D06DC01F7B}"/>
              </a:ext>
            </a:extLst>
          </p:cNvPr>
          <p:cNvSpPr txBox="1"/>
          <p:nvPr/>
        </p:nvSpPr>
        <p:spPr>
          <a:xfrm>
            <a:off x="5183280" y="3864624"/>
            <a:ext cx="577196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int</a:t>
            </a:r>
            <a:r>
              <a:rPr lang="fr-FR" sz="2400" dirty="0"/>
              <a:t> func1(</a:t>
            </a:r>
            <a:r>
              <a:rPr lang="fr-FR" sz="2400" dirty="0" err="1"/>
              <a:t>int</a:t>
            </a:r>
            <a:r>
              <a:rPr lang="fr-FR" sz="2400" dirty="0"/>
              <a:t> x, </a:t>
            </a:r>
            <a:r>
              <a:rPr lang="fr-FR" sz="2400" dirty="0" err="1"/>
              <a:t>int</a:t>
            </a:r>
            <a:r>
              <a:rPr lang="fr-FR" sz="2400" dirty="0"/>
              <a:t> y) { return </a:t>
            </a:r>
            <a:r>
              <a:rPr lang="fr-FR" sz="2400" dirty="0" err="1"/>
              <a:t>x+y</a:t>
            </a:r>
            <a:r>
              <a:rPr lang="fr-FR" sz="2400" dirty="0"/>
              <a:t>; }</a:t>
            </a:r>
          </a:p>
          <a:p>
            <a:endParaRPr lang="fr-FR" sz="2400" dirty="0"/>
          </a:p>
          <a:p>
            <a:r>
              <a:rPr lang="fr-FR" sz="2400" b="1" dirty="0" err="1"/>
              <a:t>spark.udf</a:t>
            </a:r>
            <a:r>
              <a:rPr lang="fr-FR" sz="2400" b="1" dirty="0"/>
              <a:t>().</a:t>
            </a:r>
            <a:r>
              <a:rPr lang="fr-FR" sz="2400" b="1" dirty="0" err="1"/>
              <a:t>register</a:t>
            </a:r>
            <a:r>
              <a:rPr lang="fr-FR" sz="2400" dirty="0"/>
              <a:t>(« udf_func1",</a:t>
            </a:r>
          </a:p>
          <a:p>
            <a:r>
              <a:rPr lang="fr-FR" sz="2400" dirty="0"/>
              <a:t>       (UDF2&lt;</a:t>
            </a:r>
            <a:r>
              <a:rPr lang="fr-FR" sz="2400" dirty="0" err="1"/>
              <a:t>Integer,Integer</a:t>
            </a:r>
            <a:r>
              <a:rPr lang="fr-FR" sz="2400" dirty="0"/>
              <a:t>, Integer&gt;) ::func1, </a:t>
            </a:r>
          </a:p>
          <a:p>
            <a:r>
              <a:rPr lang="fr-FR" sz="2400" dirty="0"/>
              <a:t>       </a:t>
            </a:r>
            <a:r>
              <a:rPr lang="fr-FR" sz="2400" dirty="0" err="1"/>
              <a:t>DataTypes.IntegerType</a:t>
            </a:r>
            <a:r>
              <a:rPr lang="fr-FR" sz="24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0560398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351F4-9FC0-8E55-14A9-EA550DD1B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016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Spark = </a:t>
            </a:r>
            <a:r>
              <a:rPr lang="fr-FR" dirty="0" err="1"/>
              <a:t>Unified</a:t>
            </a:r>
            <a:r>
              <a:rPr lang="fr-FR" dirty="0"/>
              <a:t> </a:t>
            </a:r>
            <a:r>
              <a:rPr lang="fr-FR" dirty="0" err="1"/>
              <a:t>Sql</a:t>
            </a:r>
            <a:r>
              <a:rPr lang="fr-FR" dirty="0"/>
              <a:t>-Files-Java</a:t>
            </a:r>
          </a:p>
        </p:txBody>
      </p:sp>
      <p:pic>
        <p:nvPicPr>
          <p:cNvPr id="5" name="Picture 6" descr="Sql Icon Royalty Free SVG, Cliparts, Vectors, And Stock Illustration. Image  68255859.">
            <a:extLst>
              <a:ext uri="{FF2B5EF4-FFF2-40B4-BE49-F238E27FC236}">
                <a16:creationId xmlns:a16="http://schemas.microsoft.com/office/drawing/2014/main" id="{3ECD0C52-4239-9096-EE64-17FECD375B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8420" y="1108588"/>
            <a:ext cx="1595360" cy="159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4" descr="Java (langage) — Wikipédia">
            <a:extLst>
              <a:ext uri="{FF2B5EF4-FFF2-40B4-BE49-F238E27FC236}">
                <a16:creationId xmlns:a16="http://schemas.microsoft.com/office/drawing/2014/main" id="{5177B523-AF15-A063-A9E6-27AB390A5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591" y="4995825"/>
            <a:ext cx="637540" cy="118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Files icon PNG and SVG Vector Free Download">
            <a:extLst>
              <a:ext uri="{FF2B5EF4-FFF2-40B4-BE49-F238E27FC236}">
                <a16:creationId xmlns:a16="http://schemas.microsoft.com/office/drawing/2014/main" id="{6A4AA575-5A53-4556-2A7D-B573CAA64B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899" y="3166421"/>
            <a:ext cx="938925" cy="1126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rrow: Up-Down 7">
            <a:extLst>
              <a:ext uri="{FF2B5EF4-FFF2-40B4-BE49-F238E27FC236}">
                <a16:creationId xmlns:a16="http://schemas.microsoft.com/office/drawing/2014/main" id="{EC184AD0-A885-859B-4879-A364EDD94E81}"/>
              </a:ext>
            </a:extLst>
          </p:cNvPr>
          <p:cNvSpPr/>
          <p:nvPr/>
        </p:nvSpPr>
        <p:spPr>
          <a:xfrm rot="18728148">
            <a:off x="5768008" y="2169202"/>
            <a:ext cx="382385" cy="96187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Up-Down 8">
            <a:extLst>
              <a:ext uri="{FF2B5EF4-FFF2-40B4-BE49-F238E27FC236}">
                <a16:creationId xmlns:a16="http://schemas.microsoft.com/office/drawing/2014/main" id="{8FA0A185-7363-149C-4945-F97D8F2EB221}"/>
              </a:ext>
            </a:extLst>
          </p:cNvPr>
          <p:cNvSpPr/>
          <p:nvPr/>
        </p:nvSpPr>
        <p:spPr>
          <a:xfrm rot="16200000">
            <a:off x="5437668" y="3493395"/>
            <a:ext cx="382385" cy="83710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Up-Down 9">
            <a:extLst>
              <a:ext uri="{FF2B5EF4-FFF2-40B4-BE49-F238E27FC236}">
                <a16:creationId xmlns:a16="http://schemas.microsoft.com/office/drawing/2014/main" id="{4AE14583-D271-8374-6269-499BB59C0FB7}"/>
              </a:ext>
            </a:extLst>
          </p:cNvPr>
          <p:cNvSpPr/>
          <p:nvPr/>
        </p:nvSpPr>
        <p:spPr>
          <a:xfrm rot="13801363">
            <a:off x="5777972" y="4817934"/>
            <a:ext cx="382385" cy="828769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63E8C7-2F33-4A1C-F7A1-4388E3690440}"/>
              </a:ext>
            </a:extLst>
          </p:cNvPr>
          <p:cNvSpPr txBox="1"/>
          <p:nvPr/>
        </p:nvSpPr>
        <p:spPr>
          <a:xfrm>
            <a:off x="4266907" y="4264228"/>
            <a:ext cx="740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Files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59E830-FEFA-0969-14DD-EB5CD3B319A1}"/>
              </a:ext>
            </a:extLst>
          </p:cNvPr>
          <p:cNvSpPr txBox="1"/>
          <p:nvPr/>
        </p:nvSpPr>
        <p:spPr>
          <a:xfrm>
            <a:off x="6711595" y="3579921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Dataset</a:t>
            </a:r>
            <a:r>
              <a:rPr lang="fr-FR" sz="2800" dirty="0"/>
              <a:t> / RDD</a:t>
            </a:r>
          </a:p>
        </p:txBody>
      </p:sp>
    </p:spTree>
    <p:extLst>
      <p:ext uri="{BB962C8B-B14F-4D97-AF65-F5344CB8AC3E}">
        <p14:creationId xmlns:p14="http://schemas.microsoft.com/office/powerpoint/2010/main" val="724036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1810A2C-1978-7367-8976-4D8182045BC1}"/>
              </a:ext>
            </a:extLst>
          </p:cNvPr>
          <p:cNvSpPr/>
          <p:nvPr/>
        </p:nvSpPr>
        <p:spPr>
          <a:xfrm rot="16896999">
            <a:off x="-939515" y="1107057"/>
            <a:ext cx="29829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Reminder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F2864-CFC9-91DE-293F-6AAA83FB1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298" y="-39376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Typical</a:t>
            </a:r>
            <a:r>
              <a:rPr lang="fr-FR" dirty="0"/>
              <a:t> RAW to LAKE</a:t>
            </a:r>
            <a:br>
              <a:rPr lang="fr-FR" dirty="0"/>
            </a:br>
            <a:r>
              <a:rPr lang="fr-FR" dirty="0"/>
              <a:t>as Spark Java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8C131D-F217-15A0-FE66-8679E71CD350}"/>
              </a:ext>
            </a:extLst>
          </p:cNvPr>
          <p:cNvSpPr txBox="1"/>
          <p:nvPr/>
        </p:nvSpPr>
        <p:spPr>
          <a:xfrm>
            <a:off x="2528493" y="1456758"/>
            <a:ext cx="8696611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spark.read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.format(« csv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.option(«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schema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 », « col1 type1, …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colN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typeN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load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(« hdfs://raw/team/domain/table/date=2022-10-12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.as(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Encoder.bean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Bean.Class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-&gt;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transformBean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) )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toDF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repartition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(2, « col1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sortWithinPartition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(« col1, col2, col3 »)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write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.format(« parquet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save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(« hdfs://lake/team/domain/table/date=2022-10-22 »);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15BBC395-63DF-DA05-5245-AB3AD13FB9CA}"/>
              </a:ext>
            </a:extLst>
          </p:cNvPr>
          <p:cNvSpPr/>
          <p:nvPr/>
        </p:nvSpPr>
        <p:spPr>
          <a:xfrm>
            <a:off x="1730439" y="1663767"/>
            <a:ext cx="372140" cy="1325563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097E6007-CA6F-B2C4-8CE7-A6A50D2A2DDB}"/>
              </a:ext>
            </a:extLst>
          </p:cNvPr>
          <p:cNvSpPr/>
          <p:nvPr/>
        </p:nvSpPr>
        <p:spPr>
          <a:xfrm>
            <a:off x="1730439" y="3494810"/>
            <a:ext cx="372140" cy="830358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6C644E5-D787-BD73-0DB1-80CF90B20237}"/>
              </a:ext>
            </a:extLst>
          </p:cNvPr>
          <p:cNvSpPr/>
          <p:nvPr/>
        </p:nvSpPr>
        <p:spPr>
          <a:xfrm>
            <a:off x="1730439" y="4959076"/>
            <a:ext cx="372140" cy="1522509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F5E7D0-4590-DE5E-2878-1E0FB3704935}"/>
              </a:ext>
            </a:extLst>
          </p:cNvPr>
          <p:cNvSpPr txBox="1"/>
          <p:nvPr/>
        </p:nvSpPr>
        <p:spPr>
          <a:xfrm>
            <a:off x="427809" y="2151789"/>
            <a:ext cx="667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read</a:t>
            </a:r>
            <a:endParaRPr lang="fr-FR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83E115-40B7-B6E0-5904-3E90C18A6130}"/>
              </a:ext>
            </a:extLst>
          </p:cNvPr>
          <p:cNvSpPr txBox="1"/>
          <p:nvPr/>
        </p:nvSpPr>
        <p:spPr>
          <a:xfrm>
            <a:off x="389465" y="3583100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1ABFC9-DA9D-7083-068C-923603ED2AA3}"/>
              </a:ext>
            </a:extLst>
          </p:cNvPr>
          <p:cNvSpPr txBox="1"/>
          <p:nvPr/>
        </p:nvSpPr>
        <p:spPr>
          <a:xfrm>
            <a:off x="389465" y="5214466"/>
            <a:ext cx="744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write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41418625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2" descr="William Ardila, Author at Nub8 » Page 3 of 10">
            <a:extLst>
              <a:ext uri="{FF2B5EF4-FFF2-40B4-BE49-F238E27FC236}">
                <a16:creationId xmlns:a16="http://schemas.microsoft.com/office/drawing/2014/main" id="{F8470040-D346-09F1-0ABA-37C70AD7A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0862" y="3263965"/>
            <a:ext cx="3063080" cy="1531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2657BB-F379-2CAC-3D57-C0CD171DC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104" y="3817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Spark : </a:t>
            </a:r>
            <a:r>
              <a:rPr lang="fr-FR" dirty="0" err="1"/>
              <a:t>Unified</a:t>
            </a:r>
            <a:r>
              <a:rPr lang="fr-FR" dirty="0"/>
              <a:t> Engine </a:t>
            </a:r>
            <a:br>
              <a:rPr lang="fr-FR" dirty="0"/>
            </a:br>
            <a:r>
              <a:rPr lang="fr-FR" dirty="0"/>
              <a:t>(Distributed Storage, Distributed </a:t>
            </a:r>
            <a:r>
              <a:rPr lang="fr-FR" dirty="0" err="1"/>
              <a:t>Compute</a:t>
            </a:r>
            <a:r>
              <a:rPr lang="fr-FR" dirty="0"/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ADA52E-9370-1BEB-26A1-1960E77311CE}"/>
              </a:ext>
            </a:extLst>
          </p:cNvPr>
          <p:cNvSpPr/>
          <p:nvPr/>
        </p:nvSpPr>
        <p:spPr>
          <a:xfrm>
            <a:off x="6804435" y="3705127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D69BE-C71D-E412-73F4-5AB9E1CF9825}"/>
              </a:ext>
            </a:extLst>
          </p:cNvPr>
          <p:cNvSpPr/>
          <p:nvPr/>
        </p:nvSpPr>
        <p:spPr>
          <a:xfrm>
            <a:off x="6585906" y="4126740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15E1C8-0954-0933-24C7-9441662FF133}"/>
              </a:ext>
            </a:extLst>
          </p:cNvPr>
          <p:cNvSpPr/>
          <p:nvPr/>
        </p:nvSpPr>
        <p:spPr>
          <a:xfrm>
            <a:off x="7058384" y="4280629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2E2D81-60DF-B4B2-9F9D-01CA09C36738}"/>
              </a:ext>
            </a:extLst>
          </p:cNvPr>
          <p:cNvSpPr/>
          <p:nvPr/>
        </p:nvSpPr>
        <p:spPr>
          <a:xfrm>
            <a:off x="7218342" y="3888611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C63A95-73B7-75FC-BBC6-BE02E5229DD1}"/>
              </a:ext>
            </a:extLst>
          </p:cNvPr>
          <p:cNvSpPr txBox="1"/>
          <p:nvPr/>
        </p:nvSpPr>
        <p:spPr>
          <a:xfrm>
            <a:off x="3090025" y="4413632"/>
            <a:ext cx="17084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400" dirty="0"/>
              <a:t>Files</a:t>
            </a:r>
          </a:p>
          <a:p>
            <a:pPr algn="ctr"/>
            <a:r>
              <a:rPr lang="fr-FR" sz="2400" dirty="0"/>
              <a:t>(parquet, ..)</a:t>
            </a:r>
          </a:p>
        </p:txBody>
      </p:sp>
      <p:sp>
        <p:nvSpPr>
          <p:cNvPr id="14" name="Arrow: Up-Down 13">
            <a:extLst>
              <a:ext uri="{FF2B5EF4-FFF2-40B4-BE49-F238E27FC236}">
                <a16:creationId xmlns:a16="http://schemas.microsoft.com/office/drawing/2014/main" id="{4B0682C5-6C67-16D8-57ED-687992FB7AD2}"/>
              </a:ext>
            </a:extLst>
          </p:cNvPr>
          <p:cNvSpPr/>
          <p:nvPr/>
        </p:nvSpPr>
        <p:spPr>
          <a:xfrm rot="18728148">
            <a:off x="5049439" y="2287189"/>
            <a:ext cx="382385" cy="96187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Up-Down 14">
            <a:extLst>
              <a:ext uri="{FF2B5EF4-FFF2-40B4-BE49-F238E27FC236}">
                <a16:creationId xmlns:a16="http://schemas.microsoft.com/office/drawing/2014/main" id="{9557672B-1B6D-22CE-94F2-88D175E32BDF}"/>
              </a:ext>
            </a:extLst>
          </p:cNvPr>
          <p:cNvSpPr/>
          <p:nvPr/>
        </p:nvSpPr>
        <p:spPr>
          <a:xfrm rot="16200000">
            <a:off x="4719099" y="3611382"/>
            <a:ext cx="382385" cy="83710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74" name="Picture 2" descr="Apache Hive — Wikipédia">
            <a:extLst>
              <a:ext uri="{FF2B5EF4-FFF2-40B4-BE49-F238E27FC236}">
                <a16:creationId xmlns:a16="http://schemas.microsoft.com/office/drawing/2014/main" id="{BD7160DA-CEEF-8E71-A71B-F447296068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781" y="1561720"/>
            <a:ext cx="936018" cy="841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ql Icon Royalty Free SVG, Cliparts, Vectors, And Stock Illustration. Image  68255859.">
            <a:extLst>
              <a:ext uri="{FF2B5EF4-FFF2-40B4-BE49-F238E27FC236}">
                <a16:creationId xmlns:a16="http://schemas.microsoft.com/office/drawing/2014/main" id="{1B801D55-40F7-2C42-7FA7-0A538DD18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851" y="1226575"/>
            <a:ext cx="1595360" cy="159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A3F6FE6C-4111-1B49-60C9-E75928CD65B6}"/>
              </a:ext>
            </a:extLst>
          </p:cNvPr>
          <p:cNvSpPr/>
          <p:nvPr/>
        </p:nvSpPr>
        <p:spPr>
          <a:xfrm rot="13801363">
            <a:off x="5059403" y="4935921"/>
            <a:ext cx="382385" cy="828769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728C05-AB71-67DC-9ECE-AC04CF140069}"/>
              </a:ext>
            </a:extLst>
          </p:cNvPr>
          <p:cNvSpPr/>
          <p:nvPr/>
        </p:nvSpPr>
        <p:spPr>
          <a:xfrm>
            <a:off x="5913915" y="3182836"/>
            <a:ext cx="2177934" cy="1612669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Arrow: Up-Down 19">
            <a:extLst>
              <a:ext uri="{FF2B5EF4-FFF2-40B4-BE49-F238E27FC236}">
                <a16:creationId xmlns:a16="http://schemas.microsoft.com/office/drawing/2014/main" id="{F7394FF8-A50D-3C61-8E71-D3F97ED65738}"/>
              </a:ext>
            </a:extLst>
          </p:cNvPr>
          <p:cNvSpPr/>
          <p:nvPr/>
        </p:nvSpPr>
        <p:spPr>
          <a:xfrm>
            <a:off x="6769089" y="2135432"/>
            <a:ext cx="382385" cy="63297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Arrow: Up-Down 20">
            <a:extLst>
              <a:ext uri="{FF2B5EF4-FFF2-40B4-BE49-F238E27FC236}">
                <a16:creationId xmlns:a16="http://schemas.microsoft.com/office/drawing/2014/main" id="{B5DFAA3F-9E07-EE63-862F-C82E88858894}"/>
              </a:ext>
            </a:extLst>
          </p:cNvPr>
          <p:cNvSpPr/>
          <p:nvPr/>
        </p:nvSpPr>
        <p:spPr>
          <a:xfrm rot="16200000">
            <a:off x="8723453" y="3597126"/>
            <a:ext cx="382385" cy="83710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AF4B3B-2F51-7DF7-483E-258A05DE1AB5}"/>
              </a:ext>
            </a:extLst>
          </p:cNvPr>
          <p:cNvSpPr txBox="1"/>
          <p:nvPr/>
        </p:nvSpPr>
        <p:spPr>
          <a:xfrm>
            <a:off x="6087927" y="1676305"/>
            <a:ext cx="1915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Compute</a:t>
            </a:r>
            <a:r>
              <a:rPr lang="fr-FR" sz="2000" dirty="0"/>
              <a:t> Library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09B162-0E44-9ECF-45D8-FA84716DB79B}"/>
              </a:ext>
            </a:extLst>
          </p:cNvPr>
          <p:cNvSpPr txBox="1"/>
          <p:nvPr/>
        </p:nvSpPr>
        <p:spPr>
          <a:xfrm>
            <a:off x="9207323" y="2900740"/>
            <a:ext cx="27970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Distributed </a:t>
            </a:r>
            <a:r>
              <a:rPr lang="fr-FR" sz="2400" b="1" dirty="0" err="1"/>
              <a:t>Compute</a:t>
            </a:r>
            <a:endParaRPr lang="fr-FR" sz="2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DD834F-EF5C-6E05-0DA5-F1EF8151AD6E}"/>
              </a:ext>
            </a:extLst>
          </p:cNvPr>
          <p:cNvSpPr txBox="1"/>
          <p:nvPr/>
        </p:nvSpPr>
        <p:spPr>
          <a:xfrm>
            <a:off x="6270315" y="3131568"/>
            <a:ext cx="160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RDD (API)</a:t>
            </a:r>
          </a:p>
        </p:txBody>
      </p:sp>
      <p:pic>
        <p:nvPicPr>
          <p:cNvPr id="25" name="Picture 38" descr="Présentation Hadoop Distributed File System – Blog technique Groupe SII">
            <a:extLst>
              <a:ext uri="{FF2B5EF4-FFF2-40B4-BE49-F238E27FC236}">
                <a16:creationId xmlns:a16="http://schemas.microsoft.com/office/drawing/2014/main" id="{8501AA27-348E-D8F3-B16D-09463B4F1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82" y="3505342"/>
            <a:ext cx="2050663" cy="967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Arrow: Up-Down 25">
            <a:extLst>
              <a:ext uri="{FF2B5EF4-FFF2-40B4-BE49-F238E27FC236}">
                <a16:creationId xmlns:a16="http://schemas.microsoft.com/office/drawing/2014/main" id="{121F5E04-12A5-6BCF-4CA3-6A4343358DB9}"/>
              </a:ext>
            </a:extLst>
          </p:cNvPr>
          <p:cNvSpPr/>
          <p:nvPr/>
        </p:nvSpPr>
        <p:spPr>
          <a:xfrm rot="16200000">
            <a:off x="2504791" y="3603060"/>
            <a:ext cx="382385" cy="83710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5D3FE5-5C16-3609-C3E2-A8F1AB983395}"/>
              </a:ext>
            </a:extLst>
          </p:cNvPr>
          <p:cNvSpPr txBox="1"/>
          <p:nvPr/>
        </p:nvSpPr>
        <p:spPr>
          <a:xfrm>
            <a:off x="88058" y="2938994"/>
            <a:ext cx="2596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Distributed </a:t>
            </a:r>
            <a:r>
              <a:rPr lang="fr-FR" sz="2400" b="1" dirty="0"/>
              <a:t>Storage</a:t>
            </a:r>
          </a:p>
        </p:txBody>
      </p:sp>
      <p:pic>
        <p:nvPicPr>
          <p:cNvPr id="28" name="Picture 24" descr="Java (langage) — Wikipédia">
            <a:extLst>
              <a:ext uri="{FF2B5EF4-FFF2-40B4-BE49-F238E27FC236}">
                <a16:creationId xmlns:a16="http://schemas.microsoft.com/office/drawing/2014/main" id="{01A40A6C-F9CF-0361-2C74-12EDEFD63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023" y="5534991"/>
            <a:ext cx="637540" cy="118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Files icon PNG and SVG Vector Free Download">
            <a:extLst>
              <a:ext uri="{FF2B5EF4-FFF2-40B4-BE49-F238E27FC236}">
                <a16:creationId xmlns:a16="http://schemas.microsoft.com/office/drawing/2014/main" id="{2455EC56-C5C6-5903-F5E6-22BC45CA5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071" y="3325256"/>
            <a:ext cx="938925" cy="1126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Up-Down 3">
            <a:extLst>
              <a:ext uri="{FF2B5EF4-FFF2-40B4-BE49-F238E27FC236}">
                <a16:creationId xmlns:a16="http://schemas.microsoft.com/office/drawing/2014/main" id="{F2556DF9-2AA4-519C-E530-D0F35B13BC02}"/>
              </a:ext>
            </a:extLst>
          </p:cNvPr>
          <p:cNvSpPr/>
          <p:nvPr/>
        </p:nvSpPr>
        <p:spPr>
          <a:xfrm>
            <a:off x="6760350" y="5105000"/>
            <a:ext cx="382385" cy="63297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BEE20D-3157-A2A8-264F-822D0ACA387F}"/>
              </a:ext>
            </a:extLst>
          </p:cNvPr>
          <p:cNvSpPr txBox="1"/>
          <p:nvPr/>
        </p:nvSpPr>
        <p:spPr>
          <a:xfrm>
            <a:off x="5240631" y="5713518"/>
            <a:ext cx="70503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RDD </a:t>
            </a:r>
            <a:r>
              <a:rPr lang="fr-FR" sz="2800" dirty="0" err="1"/>
              <a:t>is</a:t>
            </a:r>
            <a:r>
              <a:rPr lang="fr-FR" sz="2800" dirty="0"/>
              <a:t> an abstract class API</a:t>
            </a:r>
          </a:p>
          <a:p>
            <a:r>
              <a:rPr lang="fr-FR" sz="2800" dirty="0"/>
              <a:t>=&gt; Can plug </a:t>
            </a:r>
            <a:r>
              <a:rPr lang="fr-FR" sz="2800" dirty="0" err="1"/>
              <a:t>any</a:t>
            </a:r>
            <a:r>
              <a:rPr lang="fr-FR" sz="2800" dirty="0"/>
              <a:t> User-</a:t>
            </a:r>
            <a:r>
              <a:rPr lang="fr-FR" sz="2800" dirty="0" err="1"/>
              <a:t>Defined</a:t>
            </a:r>
            <a:r>
              <a:rPr lang="fr-FR" sz="2800" dirty="0"/>
              <a:t> </a:t>
            </a:r>
            <a:r>
              <a:rPr lang="fr-FR" sz="2800" dirty="0" err="1"/>
              <a:t>implementations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6357198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C7D2A-817B-9121-FAFF-74C0CCCD1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18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API …. SQL Extensions</a:t>
            </a:r>
          </a:p>
        </p:txBody>
      </p:sp>
      <p:pic>
        <p:nvPicPr>
          <p:cNvPr id="4" name="Picture 2" descr="Apache Hive — Wikipédia">
            <a:extLst>
              <a:ext uri="{FF2B5EF4-FFF2-40B4-BE49-F238E27FC236}">
                <a16:creationId xmlns:a16="http://schemas.microsoft.com/office/drawing/2014/main" id="{83F649FC-781F-C850-0C5D-160666374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709" y="1627303"/>
            <a:ext cx="936018" cy="841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Sql Icon Royalty Free SVG, Cliparts, Vectors, And Stock Illustration. Image  68255859.">
            <a:extLst>
              <a:ext uri="{FF2B5EF4-FFF2-40B4-BE49-F238E27FC236}">
                <a16:creationId xmlns:a16="http://schemas.microsoft.com/office/drawing/2014/main" id="{454D6B46-3A88-79FF-FAD2-9EA238D85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779" y="1292158"/>
            <a:ext cx="1595360" cy="159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3FAB4BE-4532-174A-485D-FCC2BB733FAD}"/>
              </a:ext>
            </a:extLst>
          </p:cNvPr>
          <p:cNvSpPr/>
          <p:nvPr/>
        </p:nvSpPr>
        <p:spPr>
          <a:xfrm>
            <a:off x="7220564" y="3722178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BB6C99-17DC-21DE-60BF-88A4123D24E9}"/>
              </a:ext>
            </a:extLst>
          </p:cNvPr>
          <p:cNvSpPr/>
          <p:nvPr/>
        </p:nvSpPr>
        <p:spPr>
          <a:xfrm>
            <a:off x="7002035" y="4143791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63F05D-1470-6702-D873-B37E079C3EE3}"/>
              </a:ext>
            </a:extLst>
          </p:cNvPr>
          <p:cNvSpPr/>
          <p:nvPr/>
        </p:nvSpPr>
        <p:spPr>
          <a:xfrm>
            <a:off x="7474513" y="4297680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FE20FC-E9F7-7CF1-41CB-911FEFE21D40}"/>
              </a:ext>
            </a:extLst>
          </p:cNvPr>
          <p:cNvSpPr/>
          <p:nvPr/>
        </p:nvSpPr>
        <p:spPr>
          <a:xfrm>
            <a:off x="7634471" y="3905662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ECFDCB-520D-CACF-1EFE-728FADF37815}"/>
              </a:ext>
            </a:extLst>
          </p:cNvPr>
          <p:cNvSpPr/>
          <p:nvPr/>
        </p:nvSpPr>
        <p:spPr>
          <a:xfrm>
            <a:off x="6389036" y="2681459"/>
            <a:ext cx="2177934" cy="2131097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CDAB67-D28A-B1CF-748C-F67D4B9A3A7B}"/>
              </a:ext>
            </a:extLst>
          </p:cNvPr>
          <p:cNvSpPr txBox="1"/>
          <p:nvPr/>
        </p:nvSpPr>
        <p:spPr>
          <a:xfrm>
            <a:off x="6363617" y="2681459"/>
            <a:ext cx="22902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Dataset</a:t>
            </a:r>
            <a:r>
              <a:rPr lang="fr-FR" sz="2800" dirty="0"/>
              <a:t>&lt;T&gt; </a:t>
            </a:r>
          </a:p>
          <a:p>
            <a:r>
              <a:rPr lang="fr-FR" sz="2800" dirty="0" err="1"/>
              <a:t>Dataset</a:t>
            </a:r>
            <a:r>
              <a:rPr lang="fr-FR" sz="2800" dirty="0"/>
              <a:t>&lt;Row&gt;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7E2F73-8070-3259-A29A-AB54CF653E70}"/>
              </a:ext>
            </a:extLst>
          </p:cNvPr>
          <p:cNvSpPr txBox="1"/>
          <p:nvPr/>
        </p:nvSpPr>
        <p:spPr>
          <a:xfrm>
            <a:off x="10345558" y="2905780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RDD</a:t>
            </a:r>
          </a:p>
        </p:txBody>
      </p:sp>
      <p:pic>
        <p:nvPicPr>
          <p:cNvPr id="14" name="Picture 8" descr="Apache Spark — Wikipédia">
            <a:extLst>
              <a:ext uri="{FF2B5EF4-FFF2-40B4-BE49-F238E27FC236}">
                <a16:creationId xmlns:a16="http://schemas.microsoft.com/office/drawing/2014/main" id="{277FF8B2-0810-9D40-818C-32E98762E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5235" y="1493075"/>
            <a:ext cx="1731327" cy="89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Up-Down 14">
            <a:extLst>
              <a:ext uri="{FF2B5EF4-FFF2-40B4-BE49-F238E27FC236}">
                <a16:creationId xmlns:a16="http://schemas.microsoft.com/office/drawing/2014/main" id="{362414C8-63A8-471C-F3EA-6BC7731C373F}"/>
              </a:ext>
            </a:extLst>
          </p:cNvPr>
          <p:cNvSpPr/>
          <p:nvPr/>
        </p:nvSpPr>
        <p:spPr>
          <a:xfrm rot="18728148">
            <a:off x="5467860" y="2073337"/>
            <a:ext cx="382385" cy="96187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04C0D14F-5A8F-B03C-E961-C12B1B8E5103}"/>
              </a:ext>
            </a:extLst>
          </p:cNvPr>
          <p:cNvSpPr/>
          <p:nvPr/>
        </p:nvSpPr>
        <p:spPr>
          <a:xfrm rot="16200000">
            <a:off x="5137520" y="3397530"/>
            <a:ext cx="382385" cy="83710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Arrow: Up-Down 16">
            <a:extLst>
              <a:ext uri="{FF2B5EF4-FFF2-40B4-BE49-F238E27FC236}">
                <a16:creationId xmlns:a16="http://schemas.microsoft.com/office/drawing/2014/main" id="{5D5C4757-3F24-EAD2-950D-098B5911DB7E}"/>
              </a:ext>
            </a:extLst>
          </p:cNvPr>
          <p:cNvSpPr/>
          <p:nvPr/>
        </p:nvSpPr>
        <p:spPr>
          <a:xfrm rot="13801363">
            <a:off x="5477824" y="4722069"/>
            <a:ext cx="382385" cy="828769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8" name="Picture 24" descr="Java (langage) — Wikipédia">
            <a:extLst>
              <a:ext uri="{FF2B5EF4-FFF2-40B4-BE49-F238E27FC236}">
                <a16:creationId xmlns:a16="http://schemas.microsoft.com/office/drawing/2014/main" id="{5017E6C9-326C-1A17-3724-1D2DCC9E4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299" y="4955884"/>
            <a:ext cx="637540" cy="118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B15B5A5-A2FB-CD64-5E6A-010EC6BF5BDF}"/>
              </a:ext>
            </a:extLst>
          </p:cNvPr>
          <p:cNvSpPr txBox="1"/>
          <p:nvPr/>
        </p:nvSpPr>
        <p:spPr>
          <a:xfrm>
            <a:off x="190720" y="3181602"/>
            <a:ext cx="26319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Column</a:t>
            </a:r>
            <a:r>
              <a:rPr lang="fr-FR" sz="2400" b="1" dirty="0"/>
              <a:t> API</a:t>
            </a:r>
          </a:p>
          <a:p>
            <a:r>
              <a:rPr lang="fr-FR" sz="2400" b="1" dirty="0"/>
              <a:t>Expression API</a:t>
            </a:r>
          </a:p>
          <a:p>
            <a:r>
              <a:rPr lang="fr-FR" sz="2400" dirty="0"/>
              <a:t>(</a:t>
            </a:r>
            <a:r>
              <a:rPr lang="fr-FR" sz="2400" dirty="0" err="1"/>
              <a:t>operator</a:t>
            </a:r>
            <a:r>
              <a:rPr lang="fr-FR" sz="2400" dirty="0"/>
              <a:t> </a:t>
            </a:r>
            <a:r>
              <a:rPr lang="fr-FR" sz="2400" dirty="0" err="1"/>
              <a:t>overload</a:t>
            </a:r>
            <a:r>
              <a:rPr lang="fr-FR" sz="2400" dirty="0"/>
              <a:t>)</a:t>
            </a:r>
          </a:p>
        </p:txBody>
      </p:sp>
      <p:pic>
        <p:nvPicPr>
          <p:cNvPr id="20" name="Picture 26" descr="Scala (langage) — Wikipédia">
            <a:extLst>
              <a:ext uri="{FF2B5EF4-FFF2-40B4-BE49-F238E27FC236}">
                <a16:creationId xmlns:a16="http://schemas.microsoft.com/office/drawing/2014/main" id="{B1A99DF8-21D7-C235-03C6-040265A26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0718" y="3429000"/>
            <a:ext cx="1719743" cy="705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7F9E886-9FB8-B915-073B-DB6BF2B51445}"/>
              </a:ext>
            </a:extLst>
          </p:cNvPr>
          <p:cNvSpPr txBox="1"/>
          <p:nvPr/>
        </p:nvSpPr>
        <p:spPr>
          <a:xfrm>
            <a:off x="129273" y="5097395"/>
            <a:ext cx="40799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Lamba</a:t>
            </a:r>
            <a:r>
              <a:rPr lang="fr-FR" sz="2400" dirty="0"/>
              <a:t> /</a:t>
            </a:r>
            <a:r>
              <a:rPr lang="fr-FR" sz="2400" dirty="0" err="1"/>
              <a:t>Function</a:t>
            </a:r>
            <a:endParaRPr lang="fr-FR" sz="2400" dirty="0"/>
          </a:p>
          <a:p>
            <a:r>
              <a:rPr lang="fr-FR" sz="2400" dirty="0"/>
              <a:t>+ runtime </a:t>
            </a:r>
            <a:r>
              <a:rPr lang="fr-FR" sz="2400" b="1" dirty="0"/>
              <a:t>compile to </a:t>
            </a:r>
            <a:r>
              <a:rPr lang="fr-FR" sz="2400" b="1" dirty="0" err="1"/>
              <a:t>bytecode</a:t>
            </a:r>
            <a:endParaRPr lang="fr-FR" sz="2400" b="1" dirty="0"/>
          </a:p>
          <a:p>
            <a:r>
              <a:rPr lang="fr-FR" sz="2400" dirty="0"/>
              <a:t>  ( </a:t>
            </a:r>
            <a:r>
              <a:rPr lang="fr-FR" sz="2400" dirty="0" err="1"/>
              <a:t>WholeStageCodeGen</a:t>
            </a:r>
            <a:r>
              <a:rPr lang="fr-FR" sz="2400" dirty="0"/>
              <a:t> ) </a:t>
            </a:r>
            <a:endParaRPr lang="fr-FR" sz="24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90794F6-9CAC-884C-4FB3-15532CD5E549}"/>
              </a:ext>
            </a:extLst>
          </p:cNvPr>
          <p:cNvSpPr/>
          <p:nvPr/>
        </p:nvSpPr>
        <p:spPr>
          <a:xfrm>
            <a:off x="10602613" y="3701292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7E47C42-4BC7-4F46-8195-F6351A4DD690}"/>
              </a:ext>
            </a:extLst>
          </p:cNvPr>
          <p:cNvSpPr/>
          <p:nvPr/>
        </p:nvSpPr>
        <p:spPr>
          <a:xfrm>
            <a:off x="10384084" y="4122905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14FBCB4-C053-D084-35CB-114183C63AFA}"/>
              </a:ext>
            </a:extLst>
          </p:cNvPr>
          <p:cNvSpPr/>
          <p:nvPr/>
        </p:nvSpPr>
        <p:spPr>
          <a:xfrm>
            <a:off x="10856562" y="4276794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68226B2-DF5C-8DA1-7CC8-9A1FB93CFE0E}"/>
              </a:ext>
            </a:extLst>
          </p:cNvPr>
          <p:cNvSpPr/>
          <p:nvPr/>
        </p:nvSpPr>
        <p:spPr>
          <a:xfrm>
            <a:off x="11016520" y="3884776"/>
            <a:ext cx="288174" cy="26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3AFE073-F09B-2819-ED0D-D191E2837473}"/>
              </a:ext>
            </a:extLst>
          </p:cNvPr>
          <p:cNvSpPr/>
          <p:nvPr/>
        </p:nvSpPr>
        <p:spPr>
          <a:xfrm>
            <a:off x="9967934" y="2681459"/>
            <a:ext cx="1631124" cy="2131097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Arrow: Curved Down 28">
            <a:extLst>
              <a:ext uri="{FF2B5EF4-FFF2-40B4-BE49-F238E27FC236}">
                <a16:creationId xmlns:a16="http://schemas.microsoft.com/office/drawing/2014/main" id="{05A1A7EE-2D99-FB81-F1BA-C3EDDD552858}"/>
              </a:ext>
            </a:extLst>
          </p:cNvPr>
          <p:cNvSpPr/>
          <p:nvPr/>
        </p:nvSpPr>
        <p:spPr>
          <a:xfrm rot="10800000">
            <a:off x="8807864" y="3937035"/>
            <a:ext cx="898767" cy="360645"/>
          </a:xfrm>
          <a:prstGeom prst="curvedDownArrow">
            <a:avLst>
              <a:gd name="adj1" fmla="val 33342"/>
              <a:gd name="adj2" fmla="val 90819"/>
              <a:gd name="adj3" fmla="val 619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Arrow: Curved Down 29">
            <a:extLst>
              <a:ext uri="{FF2B5EF4-FFF2-40B4-BE49-F238E27FC236}">
                <a16:creationId xmlns:a16="http://schemas.microsoft.com/office/drawing/2014/main" id="{AC4A1CB9-41CF-FCA0-FBF8-ED912AF756E4}"/>
              </a:ext>
            </a:extLst>
          </p:cNvPr>
          <p:cNvSpPr/>
          <p:nvPr/>
        </p:nvSpPr>
        <p:spPr>
          <a:xfrm>
            <a:off x="8879955" y="3188514"/>
            <a:ext cx="898767" cy="360645"/>
          </a:xfrm>
          <a:prstGeom prst="curvedDownArrow">
            <a:avLst>
              <a:gd name="adj1" fmla="val 33342"/>
              <a:gd name="adj2" fmla="val 90819"/>
              <a:gd name="adj3" fmla="val 619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53B6B2-0B72-C89D-DBF2-F8E32A0AA4A8}"/>
              </a:ext>
            </a:extLst>
          </p:cNvPr>
          <p:cNvSpPr txBox="1"/>
          <p:nvPr/>
        </p:nvSpPr>
        <p:spPr>
          <a:xfrm>
            <a:off x="8834338" y="3527404"/>
            <a:ext cx="956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encoder</a:t>
            </a:r>
          </a:p>
        </p:txBody>
      </p:sp>
    </p:spTree>
    <p:extLst>
      <p:ext uri="{BB962C8B-B14F-4D97-AF65-F5344CB8AC3E}">
        <p14:creationId xmlns:p14="http://schemas.microsoft.com/office/powerpoint/2010/main" val="21472968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1D2AD-6851-369B-4B94-38E2BCC26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73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More Extensions: Hadoop </a:t>
            </a:r>
            <a:r>
              <a:rPr lang="fr-FR" dirty="0" err="1"/>
              <a:t>FileSystem</a:t>
            </a:r>
            <a:r>
              <a:rPr lang="fr-FR" dirty="0"/>
              <a:t> API</a:t>
            </a:r>
          </a:p>
        </p:txBody>
      </p:sp>
      <p:pic>
        <p:nvPicPr>
          <p:cNvPr id="4" name="Picture 38" descr="Présentation Hadoop Distributed File System – Blog technique Groupe SII">
            <a:extLst>
              <a:ext uri="{FF2B5EF4-FFF2-40B4-BE49-F238E27FC236}">
                <a16:creationId xmlns:a16="http://schemas.microsoft.com/office/drawing/2014/main" id="{FA9E8F2B-2F40-C909-212F-B7E5E8777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223" y="1454523"/>
            <a:ext cx="2050663" cy="967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2731F6-1B2C-ECA9-C93E-B0F3F139334E}"/>
              </a:ext>
            </a:extLst>
          </p:cNvPr>
          <p:cNvSpPr txBox="1"/>
          <p:nvPr/>
        </p:nvSpPr>
        <p:spPr>
          <a:xfrm>
            <a:off x="5824680" y="2356433"/>
            <a:ext cx="36555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Distributed Storage API</a:t>
            </a:r>
          </a:p>
        </p:txBody>
      </p:sp>
      <p:sp>
        <p:nvSpPr>
          <p:cNvPr id="6" name="Arrow: Up-Down 5">
            <a:extLst>
              <a:ext uri="{FF2B5EF4-FFF2-40B4-BE49-F238E27FC236}">
                <a16:creationId xmlns:a16="http://schemas.microsoft.com/office/drawing/2014/main" id="{667FD07A-5547-E07A-AEE2-111550953F84}"/>
              </a:ext>
            </a:extLst>
          </p:cNvPr>
          <p:cNvSpPr/>
          <p:nvPr/>
        </p:nvSpPr>
        <p:spPr>
          <a:xfrm rot="18728148">
            <a:off x="4393136" y="2154453"/>
            <a:ext cx="382385" cy="96187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Up-Down 6">
            <a:extLst>
              <a:ext uri="{FF2B5EF4-FFF2-40B4-BE49-F238E27FC236}">
                <a16:creationId xmlns:a16="http://schemas.microsoft.com/office/drawing/2014/main" id="{280E8209-92E8-B667-56DB-3DC30862B953}"/>
              </a:ext>
            </a:extLst>
          </p:cNvPr>
          <p:cNvSpPr/>
          <p:nvPr/>
        </p:nvSpPr>
        <p:spPr>
          <a:xfrm rot="16200000">
            <a:off x="4062796" y="3478646"/>
            <a:ext cx="382385" cy="83710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Up-Down 7">
            <a:extLst>
              <a:ext uri="{FF2B5EF4-FFF2-40B4-BE49-F238E27FC236}">
                <a16:creationId xmlns:a16="http://schemas.microsoft.com/office/drawing/2014/main" id="{926E8B5E-077B-890E-C504-85C6EEDC3936}"/>
              </a:ext>
            </a:extLst>
          </p:cNvPr>
          <p:cNvSpPr/>
          <p:nvPr/>
        </p:nvSpPr>
        <p:spPr>
          <a:xfrm rot="13801363">
            <a:off x="4403100" y="4803185"/>
            <a:ext cx="382385" cy="828769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722" name="Picture 2" descr="Hadoop Cluster Configuration Files | Edureka">
            <a:extLst>
              <a:ext uri="{FF2B5EF4-FFF2-40B4-BE49-F238E27FC236}">
                <a16:creationId xmlns:a16="http://schemas.microsoft.com/office/drawing/2014/main" id="{E721F1FB-A41C-5179-2345-A76E09CA2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6006" y="3400978"/>
            <a:ext cx="3513650" cy="908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BD3D0E-DD4E-5715-705B-27A0FA72526B}"/>
              </a:ext>
            </a:extLst>
          </p:cNvPr>
          <p:cNvSpPr txBox="1"/>
          <p:nvPr/>
        </p:nvSpPr>
        <p:spPr>
          <a:xfrm>
            <a:off x="6238568" y="4309268"/>
            <a:ext cx="34556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abstract class </a:t>
            </a:r>
            <a:r>
              <a:rPr lang="fr-FR" sz="2400" b="1" dirty="0" err="1"/>
              <a:t>FileSystem</a:t>
            </a:r>
            <a:r>
              <a:rPr lang="fr-FR" sz="2400" b="1" dirty="0"/>
              <a:t> {</a:t>
            </a:r>
          </a:p>
          <a:p>
            <a:r>
              <a:rPr lang="fr-FR" sz="2400" b="1" dirty="0"/>
              <a:t>  ..</a:t>
            </a:r>
            <a:r>
              <a:rPr lang="fr-FR" sz="2400" b="1" dirty="0" err="1"/>
              <a:t>read</a:t>
            </a:r>
            <a:r>
              <a:rPr lang="fr-FR" sz="2400" b="1" dirty="0"/>
              <a:t>, </a:t>
            </a:r>
            <a:r>
              <a:rPr lang="fr-FR" sz="2400" b="1" dirty="0" err="1"/>
              <a:t>write</a:t>
            </a:r>
            <a:r>
              <a:rPr lang="fr-FR" sz="2400" b="1" dirty="0"/>
              <a:t>, </a:t>
            </a:r>
            <a:r>
              <a:rPr lang="fr-FR" sz="2400" b="1" dirty="0" err="1"/>
              <a:t>list</a:t>
            </a:r>
            <a:r>
              <a:rPr lang="fr-FR" sz="2400" b="1" dirty="0"/>
              <a:t>, </a:t>
            </a:r>
          </a:p>
          <a:p>
            <a:r>
              <a:rPr lang="fr-FR" sz="2400" b="1" dirty="0"/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834405-C406-E77B-1554-8E2C4A6F995B}"/>
              </a:ext>
            </a:extLst>
          </p:cNvPr>
          <p:cNvSpPr txBox="1"/>
          <p:nvPr/>
        </p:nvSpPr>
        <p:spPr>
          <a:xfrm>
            <a:off x="297925" y="2274055"/>
            <a:ext cx="3801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HDFS </a:t>
            </a:r>
            <a:r>
              <a:rPr lang="fr-FR" sz="2400" dirty="0" err="1"/>
              <a:t>implements</a:t>
            </a:r>
            <a:r>
              <a:rPr lang="fr-FR" sz="2400" dirty="0"/>
              <a:t> </a:t>
            </a:r>
            <a:r>
              <a:rPr lang="fr-FR" sz="2400" dirty="0" err="1"/>
              <a:t>FileSystem</a:t>
            </a:r>
            <a:endParaRPr lang="fr-FR" sz="2400" dirty="0"/>
          </a:p>
        </p:txBody>
      </p:sp>
      <p:pic>
        <p:nvPicPr>
          <p:cNvPr id="11" name="Picture 8" descr="Apache Spark — Wikipédia">
            <a:extLst>
              <a:ext uri="{FF2B5EF4-FFF2-40B4-BE49-F238E27FC236}">
                <a16:creationId xmlns:a16="http://schemas.microsoft.com/office/drawing/2014/main" id="{063FD71E-42EE-6456-7B2D-AF2340ACA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2348" y="3348614"/>
            <a:ext cx="1731327" cy="89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Arrow: Left 11">
            <a:extLst>
              <a:ext uri="{FF2B5EF4-FFF2-40B4-BE49-F238E27FC236}">
                <a16:creationId xmlns:a16="http://schemas.microsoft.com/office/drawing/2014/main" id="{83813490-19DE-DA11-64A4-84331FDD222E}"/>
              </a:ext>
            </a:extLst>
          </p:cNvPr>
          <p:cNvSpPr/>
          <p:nvPr/>
        </p:nvSpPr>
        <p:spPr>
          <a:xfrm>
            <a:off x="9551088" y="3748018"/>
            <a:ext cx="494071" cy="46166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2F5E40-2D64-97DC-AB07-32268BF0A81C}"/>
              </a:ext>
            </a:extLst>
          </p:cNvPr>
          <p:cNvSpPr txBox="1"/>
          <p:nvPr/>
        </p:nvSpPr>
        <p:spPr>
          <a:xfrm>
            <a:off x="459965" y="3517133"/>
            <a:ext cx="15560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java.io.File</a:t>
            </a:r>
            <a:endParaRPr lang="fr-FR" sz="2400" b="1" dirty="0"/>
          </a:p>
          <a:p>
            <a:r>
              <a:rPr lang="fr-FR" sz="2400" b="1" dirty="0"/>
              <a:t> adapter</a:t>
            </a:r>
            <a:endParaRPr lang="fr-FR" sz="2400" dirty="0"/>
          </a:p>
        </p:txBody>
      </p:sp>
      <p:pic>
        <p:nvPicPr>
          <p:cNvPr id="14" name="Picture 24" descr="Java (langage) — Wikipédia">
            <a:extLst>
              <a:ext uri="{FF2B5EF4-FFF2-40B4-BE49-F238E27FC236}">
                <a16:creationId xmlns:a16="http://schemas.microsoft.com/office/drawing/2014/main" id="{45362DB2-724A-C002-D97D-4AF3EA515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7202" y="3099830"/>
            <a:ext cx="637540" cy="118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0" descr="Upload/Download your Azure Storage files by using Azure Data Lake Storage  Plugin with Workload Automation - WORKLOAD AUTOMATION COMMUNITY">
            <a:extLst>
              <a:ext uri="{FF2B5EF4-FFF2-40B4-BE49-F238E27FC236}">
                <a16:creationId xmlns:a16="http://schemas.microsoft.com/office/drawing/2014/main" id="{DD176C89-D285-CAEA-2DD3-69E95CEF5D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7" y="5197394"/>
            <a:ext cx="1447594" cy="836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6">
            <a:extLst>
              <a:ext uri="{FF2B5EF4-FFF2-40B4-BE49-F238E27FC236}">
                <a16:creationId xmlns:a16="http://schemas.microsoft.com/office/drawing/2014/main" id="{F1F94113-DD01-E208-6C6F-EB742AFF7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25" y="6005102"/>
            <a:ext cx="698767" cy="5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8" descr="Apache Iceberg">
            <a:extLst>
              <a:ext uri="{FF2B5EF4-FFF2-40B4-BE49-F238E27FC236}">
                <a16:creationId xmlns:a16="http://schemas.microsoft.com/office/drawing/2014/main" id="{94673FA1-B140-FFAE-1555-0333E7C87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861" y="6047698"/>
            <a:ext cx="1447594" cy="39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36" descr="Amazon S3 101. S3 is a Simple Storage Service that is… | by Vedha Sankar |  featurepreneur | Medium">
            <a:extLst>
              <a:ext uri="{FF2B5EF4-FFF2-40B4-BE49-F238E27FC236}">
                <a16:creationId xmlns:a16="http://schemas.microsoft.com/office/drawing/2014/main" id="{9D8F4DF4-A31F-3688-A7AB-E72660AB9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568" y="4650572"/>
            <a:ext cx="903472" cy="67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D39DD96-7FD7-D502-1EE9-97CE75A94C5F}"/>
              </a:ext>
            </a:extLst>
          </p:cNvPr>
          <p:cNvSpPr txBox="1"/>
          <p:nvPr/>
        </p:nvSpPr>
        <p:spPr>
          <a:xfrm>
            <a:off x="1892101" y="5150827"/>
            <a:ext cx="20703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More </a:t>
            </a:r>
            <a:r>
              <a:rPr lang="fr-FR" sz="2400" b="1" dirty="0" err="1"/>
              <a:t>adapters</a:t>
            </a:r>
            <a:endParaRPr lang="fr-FR" sz="2400" b="1" dirty="0"/>
          </a:p>
          <a:p>
            <a:r>
              <a:rPr lang="fr-FR" sz="2400" b="1" dirty="0"/>
              <a:t>   ….</a:t>
            </a:r>
            <a:endParaRPr lang="fr-FR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2502FD-D2CD-91C6-605A-6A3C724797FC}"/>
              </a:ext>
            </a:extLst>
          </p:cNvPr>
          <p:cNvSpPr txBox="1"/>
          <p:nvPr/>
        </p:nvSpPr>
        <p:spPr>
          <a:xfrm>
            <a:off x="7031039" y="5729819"/>
            <a:ext cx="50400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Spark </a:t>
            </a:r>
            <a:r>
              <a:rPr lang="fr-FR" sz="2800" dirty="0" err="1"/>
              <a:t>rely</a:t>
            </a:r>
            <a:r>
              <a:rPr lang="fr-FR" sz="2800" dirty="0"/>
              <a:t> on API</a:t>
            </a:r>
          </a:p>
          <a:p>
            <a:r>
              <a:rPr lang="fr-FR" sz="2800" dirty="0"/>
              <a:t>=&gt; Can plug </a:t>
            </a:r>
            <a:r>
              <a:rPr lang="fr-FR" sz="2800" dirty="0" err="1"/>
              <a:t>any</a:t>
            </a:r>
            <a:r>
              <a:rPr lang="fr-FR" sz="2800" dirty="0"/>
              <a:t> </a:t>
            </a:r>
            <a:r>
              <a:rPr lang="fr-FR" sz="2800" dirty="0" err="1"/>
              <a:t>implementations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9662022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1D2AD-6851-369B-4B94-38E2BCC26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73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More Extensions: Cluster </a:t>
            </a:r>
            <a:r>
              <a:rPr lang="fr-FR" dirty="0" err="1"/>
              <a:t>Scheduler</a:t>
            </a:r>
            <a:r>
              <a:rPr lang="fr-FR" dirty="0"/>
              <a:t> API</a:t>
            </a:r>
          </a:p>
        </p:txBody>
      </p:sp>
      <p:pic>
        <p:nvPicPr>
          <p:cNvPr id="3" name="Picture 42" descr="William Ardila, Author at Nub8 » Page 3 of 10">
            <a:extLst>
              <a:ext uri="{FF2B5EF4-FFF2-40B4-BE49-F238E27FC236}">
                <a16:creationId xmlns:a16="http://schemas.microsoft.com/office/drawing/2014/main" id="{D7F98415-6BAA-93F0-1AE3-62016B53B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6963" y="3767918"/>
            <a:ext cx="2198294" cy="1099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B6BEC1E-B9CE-E7F2-5AD4-4C93D880515D}"/>
              </a:ext>
            </a:extLst>
          </p:cNvPr>
          <p:cNvSpPr txBox="1"/>
          <p:nvPr/>
        </p:nvSpPr>
        <p:spPr>
          <a:xfrm>
            <a:off x="4076645" y="1585838"/>
            <a:ext cx="17357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Cluster Manager</a:t>
            </a:r>
          </a:p>
          <a:p>
            <a:r>
              <a:rPr lang="fr-FR" dirty="0" err="1"/>
              <a:t>Scheduler</a:t>
            </a:r>
            <a:r>
              <a:rPr lang="fr-FR" dirty="0"/>
              <a:t> API</a:t>
            </a:r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6054D9D4-33FF-B458-2827-356C944568D3}"/>
              </a:ext>
            </a:extLst>
          </p:cNvPr>
          <p:cNvSpPr/>
          <p:nvPr/>
        </p:nvSpPr>
        <p:spPr>
          <a:xfrm rot="5400000">
            <a:off x="2331583" y="3639393"/>
            <a:ext cx="357742" cy="86150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74E459CE-E095-07C5-5DB8-326451386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7807" y="5258739"/>
            <a:ext cx="896605" cy="875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4" descr="How to Run an Application on Spark Standalone Cluster | by Chuan Xu | Medium">
            <a:extLst>
              <a:ext uri="{FF2B5EF4-FFF2-40B4-BE49-F238E27FC236}">
                <a16:creationId xmlns:a16="http://schemas.microsoft.com/office/drawing/2014/main" id="{CE610DA1-E1D6-968F-B71C-73BDDF99B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9807" y="2568068"/>
            <a:ext cx="1676749" cy="94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794" name="Picture 2" descr="Apache Mesos - Wikipedia">
            <a:extLst>
              <a:ext uri="{FF2B5EF4-FFF2-40B4-BE49-F238E27FC236}">
                <a16:creationId xmlns:a16="http://schemas.microsoft.com/office/drawing/2014/main" id="{CECE2121-254A-49CD-0ED4-DCE9E686B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8513" y="1751330"/>
            <a:ext cx="1832248" cy="633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Arrow: Up-Down 24">
            <a:extLst>
              <a:ext uri="{FF2B5EF4-FFF2-40B4-BE49-F238E27FC236}">
                <a16:creationId xmlns:a16="http://schemas.microsoft.com/office/drawing/2014/main" id="{8EEBE863-ECE0-156B-210F-DB2BCDFDFB18}"/>
              </a:ext>
            </a:extLst>
          </p:cNvPr>
          <p:cNvSpPr/>
          <p:nvPr/>
        </p:nvSpPr>
        <p:spPr>
          <a:xfrm rot="18728148">
            <a:off x="8519446" y="4898880"/>
            <a:ext cx="382385" cy="96187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Arrow: Up-Down 25">
            <a:extLst>
              <a:ext uri="{FF2B5EF4-FFF2-40B4-BE49-F238E27FC236}">
                <a16:creationId xmlns:a16="http://schemas.microsoft.com/office/drawing/2014/main" id="{A40581B2-C664-2198-6456-53A2CAE546DB}"/>
              </a:ext>
            </a:extLst>
          </p:cNvPr>
          <p:cNvSpPr/>
          <p:nvPr/>
        </p:nvSpPr>
        <p:spPr>
          <a:xfrm rot="16200000">
            <a:off x="8782735" y="3639269"/>
            <a:ext cx="382385" cy="83710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Arrow: Up-Down 26">
            <a:extLst>
              <a:ext uri="{FF2B5EF4-FFF2-40B4-BE49-F238E27FC236}">
                <a16:creationId xmlns:a16="http://schemas.microsoft.com/office/drawing/2014/main" id="{DDF52033-077D-974F-074B-1C8A5F522ABC}"/>
              </a:ext>
            </a:extLst>
          </p:cNvPr>
          <p:cNvSpPr/>
          <p:nvPr/>
        </p:nvSpPr>
        <p:spPr>
          <a:xfrm rot="13801363">
            <a:off x="8535855" y="2225852"/>
            <a:ext cx="369689" cy="112202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Picture 8" descr="Apache Spark — Wikipédia">
            <a:extLst>
              <a:ext uri="{FF2B5EF4-FFF2-40B4-BE49-F238E27FC236}">
                <a16:creationId xmlns:a16="http://schemas.microsoft.com/office/drawing/2014/main" id="{54A73F1B-45AA-3B02-AEF2-3A972FF33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86" y="3481642"/>
            <a:ext cx="1731327" cy="89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CE04A48-937B-15D0-0825-F2E1056B1027}"/>
              </a:ext>
            </a:extLst>
          </p:cNvPr>
          <p:cNvSpPr txBox="1"/>
          <p:nvPr/>
        </p:nvSpPr>
        <p:spPr>
          <a:xfrm>
            <a:off x="3888389" y="2905780"/>
            <a:ext cx="29955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TaskScheduler</a:t>
            </a:r>
            <a:r>
              <a:rPr lang="fr-FR" sz="2800" dirty="0"/>
              <a:t> (SPI)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1BD81B-53A3-CD8E-4E0B-178504A83A06}"/>
              </a:ext>
            </a:extLst>
          </p:cNvPr>
          <p:cNvSpPr/>
          <p:nvPr/>
        </p:nvSpPr>
        <p:spPr>
          <a:xfrm>
            <a:off x="3293792" y="2865083"/>
            <a:ext cx="4559723" cy="2827794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FA23BF-5CB1-D99A-077E-C43A83205287}"/>
              </a:ext>
            </a:extLst>
          </p:cNvPr>
          <p:cNvSpPr txBox="1"/>
          <p:nvPr/>
        </p:nvSpPr>
        <p:spPr>
          <a:xfrm>
            <a:off x="3293792" y="3478178"/>
            <a:ext cx="481106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abstract class </a:t>
            </a:r>
            <a:r>
              <a:rPr lang="fr-FR" sz="2400" b="1" dirty="0" err="1"/>
              <a:t>TaskScheduler</a:t>
            </a:r>
            <a:r>
              <a:rPr lang="fr-FR" sz="2400" b="1" dirty="0"/>
              <a:t> {</a:t>
            </a:r>
          </a:p>
          <a:p>
            <a:r>
              <a:rPr lang="fr-FR" sz="2400" b="1" dirty="0"/>
              <a:t>  ..</a:t>
            </a:r>
            <a:r>
              <a:rPr lang="fr-FR" sz="2400" b="1" dirty="0" err="1"/>
              <a:t>start,stop</a:t>
            </a:r>
            <a:r>
              <a:rPr lang="fr-FR" sz="2400" b="1" dirty="0"/>
              <a:t>,</a:t>
            </a:r>
            <a:br>
              <a:rPr lang="fr-FR" sz="2400" b="1" dirty="0"/>
            </a:br>
            <a:r>
              <a:rPr lang="fr-FR" sz="2400" b="1" dirty="0"/>
              <a:t>  </a:t>
            </a:r>
            <a:r>
              <a:rPr lang="fr-FR" sz="2400" b="1" dirty="0" err="1"/>
              <a:t>submitTasks,cancelTasks</a:t>
            </a:r>
            <a:r>
              <a:rPr lang="fr-FR" sz="2400" b="1" dirty="0"/>
              <a:t>,</a:t>
            </a:r>
          </a:p>
          <a:p>
            <a:r>
              <a:rPr lang="fr-FR" sz="2400" b="1" dirty="0"/>
              <a:t>  </a:t>
            </a:r>
            <a:r>
              <a:rPr lang="fr-FR" sz="2400" b="1" dirty="0" err="1"/>
              <a:t>notify</a:t>
            </a:r>
            <a:r>
              <a:rPr lang="fr-FR" sz="2400" b="1" dirty="0"/>
              <a:t> Host-</a:t>
            </a:r>
            <a:r>
              <a:rPr lang="fr-FR" sz="2400" b="1" dirty="0" err="1"/>
              <a:t>Executor</a:t>
            </a:r>
            <a:r>
              <a:rPr lang="fr-FR" sz="2400" b="1" dirty="0"/>
              <a:t>-</a:t>
            </a:r>
            <a:r>
              <a:rPr lang="fr-FR" sz="2400" b="1" dirty="0" err="1"/>
              <a:t>Task</a:t>
            </a:r>
            <a:r>
              <a:rPr lang="fr-FR" sz="2400" b="1" dirty="0"/>
              <a:t> changes</a:t>
            </a:r>
          </a:p>
          <a:p>
            <a:r>
              <a:rPr lang="fr-FR" sz="2400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292887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 descr="Apache Spark: core concepts, architecture and internals">
            <a:extLst>
              <a:ext uri="{FF2B5EF4-FFF2-40B4-BE49-F238E27FC236}">
                <a16:creationId xmlns:a16="http://schemas.microsoft.com/office/drawing/2014/main" id="{38CCB2FE-755D-D47D-C4A5-51AFDE64E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005" y="1673942"/>
            <a:ext cx="11753131" cy="362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60619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0890C-051F-D028-CBBC-88119B98A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515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More « Extensions » </a:t>
            </a:r>
            <a:br>
              <a:rPr lang="fr-FR" dirty="0"/>
            </a:br>
            <a:r>
              <a:rPr lang="fr-FR" dirty="0" err="1"/>
              <a:t>backport</a:t>
            </a:r>
            <a:r>
              <a:rPr lang="fr-FR" dirty="0"/>
              <a:t> API to </a:t>
            </a:r>
            <a:r>
              <a:rPr lang="fr-FR" dirty="0" err="1"/>
              <a:t>other</a:t>
            </a:r>
            <a:r>
              <a:rPr lang="fr-FR" dirty="0"/>
              <a:t> Langages (Python, R)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477864-39D0-DE9E-AB6B-7D2DBB149632}"/>
              </a:ext>
            </a:extLst>
          </p:cNvPr>
          <p:cNvSpPr txBox="1"/>
          <p:nvPr/>
        </p:nvSpPr>
        <p:spPr>
          <a:xfrm>
            <a:off x="7856877" y="2010532"/>
            <a:ext cx="276633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public class </a:t>
            </a:r>
            <a:r>
              <a:rPr lang="fr-FR" b="1" dirty="0" err="1"/>
              <a:t>Dataset</a:t>
            </a:r>
            <a:r>
              <a:rPr lang="fr-FR" dirty="0"/>
              <a:t> {</a:t>
            </a:r>
          </a:p>
          <a:p>
            <a:endParaRPr lang="fr-FR" dirty="0"/>
          </a:p>
          <a:p>
            <a:r>
              <a:rPr lang="fr-FR" dirty="0"/>
              <a:t>… </a:t>
            </a:r>
            <a:r>
              <a:rPr lang="fr-FR" dirty="0" err="1"/>
              <a:t>hundred</a:t>
            </a:r>
            <a:r>
              <a:rPr lang="fr-FR" dirty="0"/>
              <a:t> </a:t>
            </a:r>
            <a:r>
              <a:rPr lang="fr-FR" dirty="0" err="1"/>
              <a:t>methods</a:t>
            </a:r>
            <a:r>
              <a:rPr lang="fr-FR" dirty="0"/>
              <a:t> …</a:t>
            </a:r>
          </a:p>
          <a:p>
            <a:endParaRPr lang="fr-FR" dirty="0"/>
          </a:p>
          <a:p>
            <a:r>
              <a:rPr lang="fr-FR" dirty="0"/>
              <a:t>public Y  </a:t>
            </a:r>
            <a:r>
              <a:rPr lang="fr-FR" b="1" dirty="0"/>
              <a:t>method123</a:t>
            </a:r>
            <a:r>
              <a:rPr lang="fr-FR" dirty="0"/>
              <a:t> (X </a:t>
            </a:r>
            <a:r>
              <a:rPr lang="fr-FR" dirty="0" err="1"/>
              <a:t>x</a:t>
            </a:r>
            <a:r>
              <a:rPr lang="fr-FR" dirty="0"/>
              <a:t>) {</a:t>
            </a:r>
          </a:p>
          <a:p>
            <a:r>
              <a:rPr lang="fr-FR" dirty="0"/>
              <a:t>  … </a:t>
            </a:r>
            <a:r>
              <a:rPr lang="fr-FR" dirty="0" err="1"/>
              <a:t>internals</a:t>
            </a:r>
            <a:r>
              <a:rPr lang="fr-FR" dirty="0"/>
              <a:t> </a:t>
            </a:r>
            <a:r>
              <a:rPr lang="fr-FR" dirty="0" err="1"/>
              <a:t>sparkContext</a:t>
            </a:r>
            <a:r>
              <a:rPr lang="fr-FR" dirty="0"/>
              <a:t>…</a:t>
            </a:r>
          </a:p>
          <a:p>
            <a:r>
              <a:rPr lang="fr-FR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A6FED8-FEA9-5C69-6FE7-CCE159FAD384}"/>
              </a:ext>
            </a:extLst>
          </p:cNvPr>
          <p:cNvSpPr txBox="1"/>
          <p:nvPr/>
        </p:nvSpPr>
        <p:spPr>
          <a:xfrm>
            <a:off x="6907530" y="2011452"/>
            <a:ext cx="7377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API</a:t>
            </a:r>
          </a:p>
        </p:txBody>
      </p:sp>
      <p:pic>
        <p:nvPicPr>
          <p:cNvPr id="7" name="Picture 24" descr="Java (langage) — Wikipédia">
            <a:extLst>
              <a:ext uri="{FF2B5EF4-FFF2-40B4-BE49-F238E27FC236}">
                <a16:creationId xmlns:a16="http://schemas.microsoft.com/office/drawing/2014/main" id="{62DCC7DA-F4C1-EF07-002B-86F9B348D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618" y="1710524"/>
            <a:ext cx="637540" cy="118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6" descr="Scala (langage) — Wikipédia">
            <a:extLst>
              <a:ext uri="{FF2B5EF4-FFF2-40B4-BE49-F238E27FC236}">
                <a16:creationId xmlns:a16="http://schemas.microsoft.com/office/drawing/2014/main" id="{F4E50B9F-537E-C0A3-0401-4A757D89DA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385" y="5290257"/>
            <a:ext cx="1719743" cy="705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5BB50E44-1C80-2D5F-2CE6-886DE48F600A}"/>
              </a:ext>
            </a:extLst>
          </p:cNvPr>
          <p:cNvSpPr/>
          <p:nvPr/>
        </p:nvSpPr>
        <p:spPr>
          <a:xfrm rot="16200000">
            <a:off x="8336855" y="4470702"/>
            <a:ext cx="747850" cy="55672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DF2417-95DF-BC6D-C136-8BBBA451C5E0}"/>
              </a:ext>
            </a:extLst>
          </p:cNvPr>
          <p:cNvSpPr txBox="1"/>
          <p:nvPr/>
        </p:nvSpPr>
        <p:spPr>
          <a:xfrm>
            <a:off x="9240044" y="5350636"/>
            <a:ext cx="2468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 err="1"/>
              <a:t>SparkContext</a:t>
            </a:r>
            <a:endParaRPr lang="fr-FR" sz="3200" b="1" dirty="0"/>
          </a:p>
        </p:txBody>
      </p:sp>
      <p:pic>
        <p:nvPicPr>
          <p:cNvPr id="12" name="Picture 30" descr="Python-Logo-PNG-Image - Indigo.amsterdam">
            <a:extLst>
              <a:ext uri="{FF2B5EF4-FFF2-40B4-BE49-F238E27FC236}">
                <a16:creationId xmlns:a16="http://schemas.microsoft.com/office/drawing/2014/main" id="{F0265EA5-A424-B907-AE3D-9BF8D1ECE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102" y="2010532"/>
            <a:ext cx="2015656" cy="1007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A52B3B-0D48-04F6-4254-B3E6C3071491}"/>
              </a:ext>
            </a:extLst>
          </p:cNvPr>
          <p:cNvSpPr txBox="1"/>
          <p:nvPr/>
        </p:nvSpPr>
        <p:spPr>
          <a:xfrm>
            <a:off x="4893679" y="2011452"/>
            <a:ext cx="7377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API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343A1F-CF47-FB3B-DBAE-B96D81A1CF78}"/>
              </a:ext>
            </a:extLst>
          </p:cNvPr>
          <p:cNvSpPr txBox="1"/>
          <p:nvPr/>
        </p:nvSpPr>
        <p:spPr>
          <a:xfrm>
            <a:off x="570862" y="2046740"/>
            <a:ext cx="383880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class </a:t>
            </a:r>
            <a:r>
              <a:rPr lang="fr-FR" b="1" dirty="0" err="1"/>
              <a:t>DataFrame</a:t>
            </a:r>
            <a:r>
              <a:rPr lang="fr-FR" b="1" dirty="0"/>
              <a:t>: </a:t>
            </a:r>
            <a:endParaRPr lang="fr-FR" dirty="0"/>
          </a:p>
          <a:p>
            <a:endParaRPr lang="fr-FR" dirty="0"/>
          </a:p>
          <a:p>
            <a:r>
              <a:rPr lang="fr-FR" dirty="0"/>
              <a:t>… </a:t>
            </a:r>
            <a:r>
              <a:rPr lang="fr-FR" dirty="0" err="1"/>
              <a:t>hundred</a:t>
            </a:r>
            <a:r>
              <a:rPr lang="fr-FR" dirty="0"/>
              <a:t> </a:t>
            </a:r>
            <a:r>
              <a:rPr lang="fr-FR" dirty="0" err="1"/>
              <a:t>methods</a:t>
            </a:r>
            <a:r>
              <a:rPr lang="fr-FR" dirty="0"/>
              <a:t> …</a:t>
            </a:r>
          </a:p>
          <a:p>
            <a:endParaRPr lang="fr-FR" dirty="0"/>
          </a:p>
          <a:p>
            <a:r>
              <a:rPr lang="fr-FR" dirty="0" err="1"/>
              <a:t>def</a:t>
            </a:r>
            <a:r>
              <a:rPr lang="fr-FR" dirty="0"/>
              <a:t> </a:t>
            </a:r>
            <a:r>
              <a:rPr lang="fr-FR" b="1" dirty="0"/>
              <a:t>method123</a:t>
            </a:r>
            <a:r>
              <a:rPr lang="fr-FR" dirty="0"/>
              <a:t> (self, x) -&gt; Y</a:t>
            </a:r>
          </a:p>
          <a:p>
            <a:r>
              <a:rPr lang="fr-FR" dirty="0"/>
              <a:t>   self._</a:t>
            </a:r>
            <a:r>
              <a:rPr lang="fr-FR" dirty="0" err="1"/>
              <a:t>jdf.method</a:t>
            </a:r>
            <a:r>
              <a:rPr lang="fr-FR" dirty="0"/>
              <a:t>(x, </a:t>
            </a:r>
            <a:r>
              <a:rPr lang="fr-FR" dirty="0" err="1"/>
              <a:t>self.sparkSession</a:t>
            </a:r>
            <a:r>
              <a:rPr lang="fr-FR" dirty="0"/>
              <a:t>)</a:t>
            </a:r>
          </a:p>
          <a:p>
            <a:endParaRPr lang="fr-FR" dirty="0"/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09A7839E-03FB-A16C-6998-023B8AB09EDC}"/>
              </a:ext>
            </a:extLst>
          </p:cNvPr>
          <p:cNvSpPr/>
          <p:nvPr/>
        </p:nvSpPr>
        <p:spPr>
          <a:xfrm>
            <a:off x="4804466" y="2979576"/>
            <a:ext cx="553065" cy="898847"/>
          </a:xfrm>
          <a:prstGeom prst="leftArrow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851D6A9D-223E-5CF6-7584-E2856650BC42}"/>
              </a:ext>
            </a:extLst>
          </p:cNvPr>
          <p:cNvSpPr/>
          <p:nvPr/>
        </p:nvSpPr>
        <p:spPr>
          <a:xfrm flipH="1">
            <a:off x="6379937" y="2979575"/>
            <a:ext cx="454534" cy="898847"/>
          </a:xfrm>
          <a:prstGeom prst="leftArrow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Arrow: Left 18">
            <a:extLst>
              <a:ext uri="{FF2B5EF4-FFF2-40B4-BE49-F238E27FC236}">
                <a16:creationId xmlns:a16="http://schemas.microsoft.com/office/drawing/2014/main" id="{E801F192-7801-7A26-DF1A-DBBD38A3CA6B}"/>
              </a:ext>
            </a:extLst>
          </p:cNvPr>
          <p:cNvSpPr/>
          <p:nvPr/>
        </p:nvSpPr>
        <p:spPr>
          <a:xfrm rot="16200000">
            <a:off x="2255744" y="4290948"/>
            <a:ext cx="868254" cy="28633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9B7747EF-AE0F-DF4D-5986-238873312E42}"/>
              </a:ext>
            </a:extLst>
          </p:cNvPr>
          <p:cNvSpPr/>
          <p:nvPr/>
        </p:nvSpPr>
        <p:spPr>
          <a:xfrm rot="8639132">
            <a:off x="5112270" y="4571396"/>
            <a:ext cx="1640110" cy="29533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007EA9-E8A4-2F19-63E6-4E76FF846C7C}"/>
              </a:ext>
            </a:extLst>
          </p:cNvPr>
          <p:cNvSpPr txBox="1"/>
          <p:nvPr/>
        </p:nvSpPr>
        <p:spPr>
          <a:xfrm>
            <a:off x="908381" y="4878366"/>
            <a:ext cx="42917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py4j.java_gateway import </a:t>
            </a:r>
            <a:r>
              <a:rPr lang="en-US" dirty="0" err="1"/>
              <a:t>JavaObject</a:t>
            </a:r>
            <a:endParaRPr lang="en-US" dirty="0"/>
          </a:p>
          <a:p>
            <a:r>
              <a:rPr lang="en-US" dirty="0"/>
              <a:t>from subprocess import </a:t>
            </a:r>
            <a:r>
              <a:rPr lang="en-US" dirty="0" err="1"/>
              <a:t>Popen</a:t>
            </a:r>
            <a:br>
              <a:rPr lang="en-US" dirty="0"/>
            </a:br>
            <a:r>
              <a:rPr lang="en-US" dirty="0"/>
              <a:t>from </a:t>
            </a:r>
            <a:r>
              <a:rPr lang="en-US" dirty="0" err="1"/>
              <a:t>pyspark.context</a:t>
            </a:r>
            <a:r>
              <a:rPr lang="en-US" dirty="0"/>
              <a:t> import </a:t>
            </a:r>
            <a:r>
              <a:rPr lang="en-US" dirty="0" err="1"/>
              <a:t>SparkContext</a:t>
            </a:r>
            <a:endParaRPr lang="en-US" dirty="0"/>
          </a:p>
          <a:p>
            <a:r>
              <a:rPr lang="en-US" dirty="0"/>
              <a:t>..</a:t>
            </a:r>
          </a:p>
          <a:p>
            <a:r>
              <a:rPr lang="fr-FR" dirty="0" err="1"/>
              <a:t>pid</a:t>
            </a:r>
            <a:r>
              <a:rPr lang="fr-FR" dirty="0"/>
              <a:t> = </a:t>
            </a:r>
            <a:r>
              <a:rPr lang="fr-FR" dirty="0" err="1"/>
              <a:t>Popen</a:t>
            </a:r>
            <a:r>
              <a:rPr lang="fr-FR" dirty="0"/>
              <a:t>(« </a:t>
            </a:r>
            <a:r>
              <a:rPr lang="fr-FR" dirty="0" err="1"/>
              <a:t>spark-submit</a:t>
            </a:r>
            <a:r>
              <a:rPr lang="fr-FR" dirty="0"/>
              <a:t> »  …)</a:t>
            </a:r>
          </a:p>
          <a:p>
            <a:r>
              <a:rPr lang="fr-FR" dirty="0"/>
              <a:t>Socket(.. 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19F1A33-43E9-DBFA-EB1B-1A538933502B}"/>
              </a:ext>
            </a:extLst>
          </p:cNvPr>
          <p:cNvSpPr txBox="1"/>
          <p:nvPr/>
        </p:nvSpPr>
        <p:spPr>
          <a:xfrm rot="19481232">
            <a:off x="5503787" y="4249450"/>
            <a:ext cx="592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py4j</a:t>
            </a:r>
          </a:p>
        </p:txBody>
      </p:sp>
    </p:spTree>
    <p:extLst>
      <p:ext uri="{BB962C8B-B14F-4D97-AF65-F5344CB8AC3E}">
        <p14:creationId xmlns:p14="http://schemas.microsoft.com/office/powerpoint/2010/main" val="14014528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4" name="Picture 42" descr="William Ardila, Author at Nub8 » Page 3 of 10">
            <a:extLst>
              <a:ext uri="{FF2B5EF4-FFF2-40B4-BE49-F238E27FC236}">
                <a16:creationId xmlns:a16="http://schemas.microsoft.com/office/drawing/2014/main" id="{24C069AE-274B-40A6-8143-9AD3A8CAC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3706" y="3861635"/>
            <a:ext cx="2198294" cy="1099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122EF4-40AE-45C7-8C2D-52DF2CD82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8063" y="806791"/>
            <a:ext cx="791712" cy="7917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7D6ADA-481D-4B0B-BB2D-84591DE3A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254" y="-187704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Spark-</a:t>
            </a:r>
            <a:r>
              <a:rPr lang="fr-FR" dirty="0" err="1"/>
              <a:t>Core</a:t>
            </a:r>
            <a:r>
              <a:rPr lang="fr-FR" dirty="0"/>
              <a:t> + …</a:t>
            </a:r>
          </a:p>
        </p:txBody>
      </p:sp>
      <p:pic>
        <p:nvPicPr>
          <p:cNvPr id="3076" name="Picture 4" descr="Upcoming Meetups - airisData">
            <a:extLst>
              <a:ext uri="{FF2B5EF4-FFF2-40B4-BE49-F238E27FC236}">
                <a16:creationId xmlns:a16="http://schemas.microsoft.com/office/drawing/2014/main" id="{8038F541-3855-4F2C-82B7-18636A64B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4928" y="1546686"/>
            <a:ext cx="1994595" cy="135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79CF49D0-10D1-4C63-847B-A6C9A460D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076" y="1546686"/>
            <a:ext cx="2482088" cy="142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My First Foray into Spark MLlib. As a data science team that&amp;#39;s always… | by  Dan Piltzer | Red Ventures Data Science &amp;amp; Engineering | Medium">
            <a:extLst>
              <a:ext uri="{FF2B5EF4-FFF2-40B4-BE49-F238E27FC236}">
                <a16:creationId xmlns:a16="http://schemas.microsoft.com/office/drawing/2014/main" id="{D30B6836-4094-425B-B6DA-09C38DC47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265" y="1695311"/>
            <a:ext cx="2665230" cy="95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Big Data Processing Using Apache Spark - Part 6: Graph Data Analytics with Spark  GraphX">
            <a:extLst>
              <a:ext uri="{FF2B5EF4-FFF2-40B4-BE49-F238E27FC236}">
                <a16:creationId xmlns:a16="http://schemas.microsoft.com/office/drawing/2014/main" id="{E1E41B2A-66CA-4CCB-A048-C5F1E6020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712" y="1531425"/>
            <a:ext cx="184962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BBAF62-9445-44E8-B3A4-B28F4AD78309}"/>
              </a:ext>
            </a:extLst>
          </p:cNvPr>
          <p:cNvSpPr txBox="1"/>
          <p:nvPr/>
        </p:nvSpPr>
        <p:spPr>
          <a:xfrm>
            <a:off x="619680" y="872292"/>
            <a:ext cx="1180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Structured</a:t>
            </a:r>
            <a:br>
              <a:rPr lang="fr-FR" dirty="0"/>
            </a:br>
            <a:r>
              <a:rPr lang="fr-FR" dirty="0"/>
              <a:t> Data</a:t>
            </a:r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72400475-C7E2-4868-A667-1501FA268F18}"/>
              </a:ext>
            </a:extLst>
          </p:cNvPr>
          <p:cNvSpPr/>
          <p:nvPr/>
        </p:nvSpPr>
        <p:spPr>
          <a:xfrm>
            <a:off x="1800003" y="979224"/>
            <a:ext cx="901700" cy="6111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86" name="Picture 14" descr="Streamlio Claims Pulsar Performance Advantages Over Kafka">
            <a:extLst>
              <a:ext uri="{FF2B5EF4-FFF2-40B4-BE49-F238E27FC236}">
                <a16:creationId xmlns:a16="http://schemas.microsoft.com/office/drawing/2014/main" id="{B3B7FAC9-7FA7-4161-AABD-701C22C8C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744" y="649749"/>
            <a:ext cx="1431056" cy="95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ylinder 7">
            <a:extLst>
              <a:ext uri="{FF2B5EF4-FFF2-40B4-BE49-F238E27FC236}">
                <a16:creationId xmlns:a16="http://schemas.microsoft.com/office/drawing/2014/main" id="{A40C39E5-B229-4F58-8435-9B5A88B5087F}"/>
              </a:ext>
            </a:extLst>
          </p:cNvPr>
          <p:cNvSpPr/>
          <p:nvPr/>
        </p:nvSpPr>
        <p:spPr>
          <a:xfrm rot="16200000">
            <a:off x="4899374" y="910516"/>
            <a:ext cx="259006" cy="84597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88" name="Picture 16" descr="Apache Kafka : Flux de données temps réel | OVHcloud">
            <a:extLst>
              <a:ext uri="{FF2B5EF4-FFF2-40B4-BE49-F238E27FC236}">
                <a16:creationId xmlns:a16="http://schemas.microsoft.com/office/drawing/2014/main" id="{90AF0E31-AC61-42AF-8B72-C6B70A950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512" y="1215863"/>
            <a:ext cx="718608" cy="277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23C8FE7-DCA9-463C-80A6-5704FF4A987B}"/>
              </a:ext>
            </a:extLst>
          </p:cNvPr>
          <p:cNvSpPr/>
          <p:nvPr/>
        </p:nvSpPr>
        <p:spPr>
          <a:xfrm>
            <a:off x="809962" y="1640553"/>
            <a:ext cx="2595033" cy="1172427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701C34-B397-4611-B900-DF63A8DF5B4B}"/>
              </a:ext>
            </a:extLst>
          </p:cNvPr>
          <p:cNvSpPr/>
          <p:nvPr/>
        </p:nvSpPr>
        <p:spPr>
          <a:xfrm>
            <a:off x="3551468" y="1635335"/>
            <a:ext cx="2595033" cy="1172427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5AD1C0D-F29D-4456-9909-7911FCAF91C3}"/>
              </a:ext>
            </a:extLst>
          </p:cNvPr>
          <p:cNvSpPr/>
          <p:nvPr/>
        </p:nvSpPr>
        <p:spPr>
          <a:xfrm>
            <a:off x="6286574" y="1623253"/>
            <a:ext cx="2595033" cy="1172427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56550BF-F31B-4C72-B8F6-7550B0F0E95B}"/>
              </a:ext>
            </a:extLst>
          </p:cNvPr>
          <p:cNvSpPr/>
          <p:nvPr/>
        </p:nvSpPr>
        <p:spPr>
          <a:xfrm>
            <a:off x="9031816" y="1590324"/>
            <a:ext cx="2595033" cy="1172427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094" name="Picture 22" descr="The Quantum Graph Recurrent Neural Network — PennyLane">
            <a:extLst>
              <a:ext uri="{FF2B5EF4-FFF2-40B4-BE49-F238E27FC236}">
                <a16:creationId xmlns:a16="http://schemas.microsoft.com/office/drawing/2014/main" id="{E0388403-A81F-4872-B855-22FF1BB48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8999" y="817930"/>
            <a:ext cx="889451" cy="669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A11EE00-BD17-486B-84F1-F4066B389DB6}"/>
              </a:ext>
            </a:extLst>
          </p:cNvPr>
          <p:cNvSpPr/>
          <p:nvPr/>
        </p:nvSpPr>
        <p:spPr>
          <a:xfrm>
            <a:off x="4018354" y="3850382"/>
            <a:ext cx="4536440" cy="10991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8" name="Picture 8" descr="Apache Spark — Wikipédia">
            <a:extLst>
              <a:ext uri="{FF2B5EF4-FFF2-40B4-BE49-F238E27FC236}">
                <a16:creationId xmlns:a16="http://schemas.microsoft.com/office/drawing/2014/main" id="{325463C3-864E-4B24-A47A-6841F9BDD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554" y="3945924"/>
            <a:ext cx="1731327" cy="89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E59BBC-D52E-4509-8664-13081CB07B97}"/>
              </a:ext>
            </a:extLst>
          </p:cNvPr>
          <p:cNvSpPr txBox="1"/>
          <p:nvPr/>
        </p:nvSpPr>
        <p:spPr>
          <a:xfrm>
            <a:off x="6755663" y="4129785"/>
            <a:ext cx="13623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 err="1"/>
              <a:t>Core</a:t>
            </a:r>
            <a:endParaRPr lang="fr-FR" sz="48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CD2F43-729C-467A-AB60-7F402385B607}"/>
              </a:ext>
            </a:extLst>
          </p:cNvPr>
          <p:cNvSpPr txBox="1"/>
          <p:nvPr/>
        </p:nvSpPr>
        <p:spPr>
          <a:xfrm>
            <a:off x="1650900" y="3790947"/>
            <a:ext cx="2377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DataSource</a:t>
            </a:r>
            <a:r>
              <a:rPr lang="fr-FR" dirty="0"/>
              <a:t> </a:t>
            </a:r>
            <a:r>
              <a:rPr lang="fr-FR" dirty="0" err="1"/>
              <a:t>Connectors</a:t>
            </a:r>
            <a:endParaRPr lang="fr-FR" dirty="0"/>
          </a:p>
          <a:p>
            <a:r>
              <a:rPr lang="fr-FR" dirty="0"/>
              <a:t>(Hadoop API)</a:t>
            </a:r>
          </a:p>
        </p:txBody>
      </p:sp>
      <p:sp>
        <p:nvSpPr>
          <p:cNvPr id="17" name="Arrow: Up-Down 16">
            <a:extLst>
              <a:ext uri="{FF2B5EF4-FFF2-40B4-BE49-F238E27FC236}">
                <a16:creationId xmlns:a16="http://schemas.microsoft.com/office/drawing/2014/main" id="{464D4A2D-3DE2-4E7C-8704-15A131902399}"/>
              </a:ext>
            </a:extLst>
          </p:cNvPr>
          <p:cNvSpPr/>
          <p:nvPr/>
        </p:nvSpPr>
        <p:spPr>
          <a:xfrm rot="5400000">
            <a:off x="2522832" y="4118309"/>
            <a:ext cx="357742" cy="86150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F91CE0B-02CA-420A-AB9B-2C62ECC3D764}"/>
              </a:ext>
            </a:extLst>
          </p:cNvPr>
          <p:cNvSpPr txBox="1"/>
          <p:nvPr/>
        </p:nvSpPr>
        <p:spPr>
          <a:xfrm>
            <a:off x="8709460" y="3943031"/>
            <a:ext cx="1735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Cluster Manager</a:t>
            </a:r>
          </a:p>
        </p:txBody>
      </p:sp>
      <p:sp>
        <p:nvSpPr>
          <p:cNvPr id="35" name="Arrow: Up-Down 34">
            <a:extLst>
              <a:ext uri="{FF2B5EF4-FFF2-40B4-BE49-F238E27FC236}">
                <a16:creationId xmlns:a16="http://schemas.microsoft.com/office/drawing/2014/main" id="{8586462E-E6EC-4DF4-A713-3DDF696893CF}"/>
              </a:ext>
            </a:extLst>
          </p:cNvPr>
          <p:cNvSpPr/>
          <p:nvPr/>
        </p:nvSpPr>
        <p:spPr>
          <a:xfrm rot="5400000">
            <a:off x="9400610" y="4118309"/>
            <a:ext cx="357742" cy="86150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7E89965-653B-47EC-8240-6C3653476935}"/>
              </a:ext>
            </a:extLst>
          </p:cNvPr>
          <p:cNvSpPr txBox="1"/>
          <p:nvPr/>
        </p:nvSpPr>
        <p:spPr>
          <a:xfrm>
            <a:off x="6250010" y="5261663"/>
            <a:ext cx="1845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Langages Support</a:t>
            </a:r>
          </a:p>
        </p:txBody>
      </p:sp>
      <p:sp>
        <p:nvSpPr>
          <p:cNvPr id="37" name="Arrow: Up-Down 36">
            <a:extLst>
              <a:ext uri="{FF2B5EF4-FFF2-40B4-BE49-F238E27FC236}">
                <a16:creationId xmlns:a16="http://schemas.microsoft.com/office/drawing/2014/main" id="{E4448577-6664-4DED-B148-2AB00E82F242}"/>
              </a:ext>
            </a:extLst>
          </p:cNvPr>
          <p:cNvSpPr/>
          <p:nvPr/>
        </p:nvSpPr>
        <p:spPr>
          <a:xfrm rot="10800000">
            <a:off x="5928832" y="5190670"/>
            <a:ext cx="357742" cy="59018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82F1402-EF55-4C5F-B22D-CCEA4B714938}"/>
              </a:ext>
            </a:extLst>
          </p:cNvPr>
          <p:cNvSpPr txBox="1"/>
          <p:nvPr/>
        </p:nvSpPr>
        <p:spPr>
          <a:xfrm>
            <a:off x="6474534" y="306043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Modules</a:t>
            </a:r>
          </a:p>
        </p:txBody>
      </p:sp>
      <p:sp>
        <p:nvSpPr>
          <p:cNvPr id="39" name="Arrow: Up-Down 38">
            <a:extLst>
              <a:ext uri="{FF2B5EF4-FFF2-40B4-BE49-F238E27FC236}">
                <a16:creationId xmlns:a16="http://schemas.microsoft.com/office/drawing/2014/main" id="{5BA1CBA0-420E-42A5-880A-003F896961BF}"/>
              </a:ext>
            </a:extLst>
          </p:cNvPr>
          <p:cNvSpPr/>
          <p:nvPr/>
        </p:nvSpPr>
        <p:spPr>
          <a:xfrm rot="10800000">
            <a:off x="5965396" y="2979059"/>
            <a:ext cx="357742" cy="59018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96" name="Picture 24" descr="Java (langage) — Wikipédia">
            <a:extLst>
              <a:ext uri="{FF2B5EF4-FFF2-40B4-BE49-F238E27FC236}">
                <a16:creationId xmlns:a16="http://schemas.microsoft.com/office/drawing/2014/main" id="{6224F849-AD5D-4E0A-BF6A-3AF46D29A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1705" y="5554641"/>
            <a:ext cx="637540" cy="118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8" name="Picture 26" descr="Scala (langage) — Wikipédia">
            <a:extLst>
              <a:ext uri="{FF2B5EF4-FFF2-40B4-BE49-F238E27FC236}">
                <a16:creationId xmlns:a16="http://schemas.microsoft.com/office/drawing/2014/main" id="{A1CBC9D1-B4C1-4828-848A-75BE6CE70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553" y="6066414"/>
            <a:ext cx="1719743" cy="705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2" name="Picture 30" descr="Python-Logo-PNG-Image - Indigo.amsterdam">
            <a:extLst>
              <a:ext uri="{FF2B5EF4-FFF2-40B4-BE49-F238E27FC236}">
                <a16:creationId xmlns:a16="http://schemas.microsoft.com/office/drawing/2014/main" id="{6539C180-53C1-4DEF-B701-2C3D64A44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5951" y="5799353"/>
            <a:ext cx="2015656" cy="1007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6" name="Picture 34">
            <a:extLst>
              <a:ext uri="{FF2B5EF4-FFF2-40B4-BE49-F238E27FC236}">
                <a16:creationId xmlns:a16="http://schemas.microsoft.com/office/drawing/2014/main" id="{9BC7296E-525F-4EFA-B7E5-BA5F758FE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6061" y="5989133"/>
            <a:ext cx="911091" cy="70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0" name="Picture 38" descr="Présentation Hadoop Distributed File System – Blog technique Groupe SII">
            <a:extLst>
              <a:ext uri="{FF2B5EF4-FFF2-40B4-BE49-F238E27FC236}">
                <a16:creationId xmlns:a16="http://schemas.microsoft.com/office/drawing/2014/main" id="{9F7017BC-137A-4FCD-8921-E6B5B74FD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28" y="3327277"/>
            <a:ext cx="1393418" cy="657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2" name="Picture 40" descr="Upload/Download your Azure Storage files by using Azure Data Lake Storage  Plugin with Workload Automation - WORKLOAD AUTOMATION COMMUNITY">
            <a:extLst>
              <a:ext uri="{FF2B5EF4-FFF2-40B4-BE49-F238E27FC236}">
                <a16:creationId xmlns:a16="http://schemas.microsoft.com/office/drawing/2014/main" id="{0B969055-5D95-4028-A24A-382729740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41" y="4499093"/>
            <a:ext cx="1447594" cy="836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>
            <a:extLst>
              <a:ext uri="{FF2B5EF4-FFF2-40B4-BE49-F238E27FC236}">
                <a16:creationId xmlns:a16="http://schemas.microsoft.com/office/drawing/2014/main" id="{A5CFE9A7-290C-4F7A-9224-0482F9863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8770" y="4775421"/>
            <a:ext cx="896605" cy="875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6" name="Picture 44" descr="How to Run an Application on Spark Standalone Cluster | by Chuan Xu | Medium">
            <a:extLst>
              <a:ext uri="{FF2B5EF4-FFF2-40B4-BE49-F238E27FC236}">
                <a16:creationId xmlns:a16="http://schemas.microsoft.com/office/drawing/2014/main" id="{520B4716-BD3D-4BD0-8364-B874A91B3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6550" y="3171738"/>
            <a:ext cx="1676749" cy="94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8" name="Picture 46">
            <a:extLst>
              <a:ext uri="{FF2B5EF4-FFF2-40B4-BE49-F238E27FC236}">
                <a16:creationId xmlns:a16="http://schemas.microsoft.com/office/drawing/2014/main" id="{6A2E18B7-D45F-4F5A-8B3D-A62E9BD9E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" y="5306801"/>
            <a:ext cx="698767" cy="5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20" name="Picture 48" descr="Apache Iceberg">
            <a:extLst>
              <a:ext uri="{FF2B5EF4-FFF2-40B4-BE49-F238E27FC236}">
                <a16:creationId xmlns:a16="http://schemas.microsoft.com/office/drawing/2014/main" id="{709A7303-EE0C-4A11-9528-76B24460E9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95" y="5349397"/>
            <a:ext cx="1447594" cy="39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8" name="Picture 36" descr="Amazon S3 101. S3 is a Simple Storage Service that is… | by Vedha Sankar |  featurepreneur | Medium">
            <a:extLst>
              <a:ext uri="{FF2B5EF4-FFF2-40B4-BE49-F238E27FC236}">
                <a16:creationId xmlns:a16="http://schemas.microsoft.com/office/drawing/2014/main" id="{EE95ED07-F5BA-4E14-8407-5AC42A259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02" y="3952271"/>
            <a:ext cx="903472" cy="67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448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A4AF5-9F3E-5972-8C9A-523E0B16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2629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What</a:t>
            </a:r>
            <a:r>
              <a:rPr lang="fr-FR" dirty="0"/>
              <a:t> are </a:t>
            </a:r>
            <a:r>
              <a:rPr lang="fr-FR" dirty="0" err="1"/>
              <a:t>Dataset</a:t>
            </a:r>
            <a:r>
              <a:rPr lang="fr-FR" dirty="0"/>
              <a:t>/RDD ?</a:t>
            </a:r>
            <a:br>
              <a:rPr lang="fr-FR" dirty="0"/>
            </a:br>
            <a:r>
              <a:rPr lang="fr-FR" dirty="0"/>
              <a:t>How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804132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3C75C-1F93-EBE0-ACEA-966F782E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~  Set of &lt;Data&gt;</a:t>
            </a:r>
          </a:p>
        </p:txBody>
      </p:sp>
      <p:pic>
        <p:nvPicPr>
          <p:cNvPr id="4" name="Picture 2" descr="Working with Tabular Data - Matthewrenze">
            <a:extLst>
              <a:ext uri="{FF2B5EF4-FFF2-40B4-BE49-F238E27FC236}">
                <a16:creationId xmlns:a16="http://schemas.microsoft.com/office/drawing/2014/main" id="{9E6D9742-671D-B133-3435-167A788E1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7460" y="4901677"/>
            <a:ext cx="1810934" cy="1591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621AAAC-059B-80D5-CD25-7FD094F59B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5683522"/>
              </p:ext>
            </p:extLst>
          </p:nvPr>
        </p:nvGraphicFramePr>
        <p:xfrm>
          <a:off x="7405559" y="2190750"/>
          <a:ext cx="2681003" cy="21794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05559" y="2190750"/>
                        <a:ext cx="2681003" cy="21794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3778959-227A-780C-9CE2-A2C7CBE4C1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9047578"/>
              </p:ext>
            </p:extLst>
          </p:nvPr>
        </p:nvGraphicFramePr>
        <p:xfrm>
          <a:off x="8072069" y="2524649"/>
          <a:ext cx="1465715" cy="547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128CF75-E35C-CEE6-F2EC-C06CA807C0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072069" y="2524649"/>
                        <a:ext cx="1465715" cy="547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74D1934-A733-C6E7-5D07-7D244FE39F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3491130"/>
              </p:ext>
            </p:extLst>
          </p:nvPr>
        </p:nvGraphicFramePr>
        <p:xfrm>
          <a:off x="8072069" y="3072468"/>
          <a:ext cx="1465715" cy="547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45CABE4D-CE2F-F886-AC40-2A065B9BEE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072069" y="3072468"/>
                        <a:ext cx="1465715" cy="547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E097A94-5756-E60E-7748-E4D4A6875F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44570"/>
              </p:ext>
            </p:extLst>
          </p:nvPr>
        </p:nvGraphicFramePr>
        <p:xfrm>
          <a:off x="8072069" y="3620287"/>
          <a:ext cx="1465715" cy="547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7EF4C87C-E651-DE79-021C-D456120E6A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072069" y="3620287"/>
                        <a:ext cx="1465715" cy="547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2326ADE-7169-32B1-7925-9500A0572D51}"/>
              </a:ext>
            </a:extLst>
          </p:cNvPr>
          <p:cNvSpPr txBox="1"/>
          <p:nvPr/>
        </p:nvSpPr>
        <p:spPr>
          <a:xfrm>
            <a:off x="8509428" y="2400710"/>
            <a:ext cx="59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4598C7-54C8-0075-ED96-77EE606E6D70}"/>
              </a:ext>
            </a:extLst>
          </p:cNvPr>
          <p:cNvSpPr txBox="1"/>
          <p:nvPr/>
        </p:nvSpPr>
        <p:spPr>
          <a:xfrm>
            <a:off x="8509428" y="2948529"/>
            <a:ext cx="59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Row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6A180C-19CA-6256-DA7C-254CA1D442E1}"/>
              </a:ext>
            </a:extLst>
          </p:cNvPr>
          <p:cNvSpPr txBox="1"/>
          <p:nvPr/>
        </p:nvSpPr>
        <p:spPr>
          <a:xfrm>
            <a:off x="8504135" y="3496348"/>
            <a:ext cx="59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54D0CE-EFB0-10E7-1E61-E2212B56DB06}"/>
              </a:ext>
            </a:extLst>
          </p:cNvPr>
          <p:cNvSpPr txBox="1"/>
          <p:nvPr/>
        </p:nvSpPr>
        <p:spPr>
          <a:xfrm>
            <a:off x="6757490" y="1770115"/>
            <a:ext cx="41697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Dataset</a:t>
            </a:r>
            <a:r>
              <a:rPr lang="fr-FR" sz="2400" dirty="0"/>
              <a:t>&lt;Row&gt;  = « </a:t>
            </a:r>
            <a:r>
              <a:rPr lang="fr-FR" sz="2400" dirty="0" err="1"/>
              <a:t>DataFrame</a:t>
            </a:r>
            <a:r>
              <a:rPr lang="fr-FR" sz="2400" dirty="0"/>
              <a:t> »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7EC288-4E06-14E8-2015-7E0E5F5F288D}"/>
              </a:ext>
            </a:extLst>
          </p:cNvPr>
          <p:cNvSpPr txBox="1"/>
          <p:nvPr/>
        </p:nvSpPr>
        <p:spPr>
          <a:xfrm>
            <a:off x="4665408" y="4670844"/>
            <a:ext cx="1775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Internal</a:t>
            </a:r>
            <a:r>
              <a:rPr lang="fr-FR" sz="2400" dirty="0"/>
              <a:t> RDD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01C6F25C-1B3E-B5B1-F9F5-76B812B413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5581621"/>
              </p:ext>
            </p:extLst>
          </p:nvPr>
        </p:nvGraphicFramePr>
        <p:xfrm>
          <a:off x="1381136" y="2190750"/>
          <a:ext cx="2681003" cy="21794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9" imgW="2994840" imgH="2434680" progId="PBrush">
                  <p:embed/>
                </p:oleObj>
              </mc:Choice>
              <mc:Fallback>
                <p:oleObj name="Bitmap Image" r:id="rId9" imgW="2994840" imgH="2434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81136" y="2190750"/>
                        <a:ext cx="2681003" cy="21794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62069821-22DF-1FAB-6B4B-99FAEA51C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4854515"/>
              </p:ext>
            </p:extLst>
          </p:nvPr>
        </p:nvGraphicFramePr>
        <p:xfrm>
          <a:off x="2193542" y="2590513"/>
          <a:ext cx="1171656" cy="378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1489680" imgH="480240" progId="PBrush">
                  <p:embed/>
                </p:oleObj>
              </mc:Choice>
              <mc:Fallback>
                <p:oleObj name="Bitmap Image" r:id="rId10" imgW="1489680" imgH="480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93542" y="2590513"/>
                        <a:ext cx="1171656" cy="3784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C9720835-A0D4-D24E-3657-42A9B26787DE}"/>
              </a:ext>
            </a:extLst>
          </p:cNvPr>
          <p:cNvSpPr txBox="1"/>
          <p:nvPr/>
        </p:nvSpPr>
        <p:spPr>
          <a:xfrm>
            <a:off x="1543933" y="1790988"/>
            <a:ext cx="3631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Dataset</a:t>
            </a:r>
            <a:r>
              <a:rPr lang="fr-FR" sz="2400" dirty="0"/>
              <a:t>&lt;</a:t>
            </a:r>
            <a:r>
              <a:rPr lang="fr-FR" sz="2400" dirty="0" err="1"/>
              <a:t>UserDefinedClass</a:t>
            </a:r>
            <a:r>
              <a:rPr lang="fr-FR" sz="2400" dirty="0"/>
              <a:t>&gt;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E4698AA-931F-A40A-2579-4741CBAF3C9B}"/>
              </a:ext>
            </a:extLst>
          </p:cNvPr>
          <p:cNvSpPr txBox="1"/>
          <p:nvPr/>
        </p:nvSpPr>
        <p:spPr>
          <a:xfrm>
            <a:off x="2306572" y="2524649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Object[0]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08CCE271-1A21-3E3A-9CBE-3150789E0C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0200038"/>
              </p:ext>
            </p:extLst>
          </p:nvPr>
        </p:nvGraphicFramePr>
        <p:xfrm>
          <a:off x="2183941" y="3153213"/>
          <a:ext cx="1171656" cy="378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1489680" imgH="480240" progId="PBrush">
                  <p:embed/>
                </p:oleObj>
              </mc:Choice>
              <mc:Fallback>
                <p:oleObj name="Bitmap Image" r:id="rId12" imgW="1489680" imgH="480240" progId="PBrus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62069821-22DF-1FAB-6B4B-99FAEA51C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83941" y="3153213"/>
                        <a:ext cx="1171656" cy="3784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F346A8BD-C681-923B-2DA6-83E568293EF3}"/>
              </a:ext>
            </a:extLst>
          </p:cNvPr>
          <p:cNvSpPr txBox="1"/>
          <p:nvPr/>
        </p:nvSpPr>
        <p:spPr>
          <a:xfrm>
            <a:off x="2296971" y="3087349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Object[1]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435537FC-D4A6-BC0E-2EA4-0D8964C7B5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213669"/>
              </p:ext>
            </p:extLst>
          </p:nvPr>
        </p:nvGraphicFramePr>
        <p:xfrm>
          <a:off x="2193542" y="3662072"/>
          <a:ext cx="1171656" cy="378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3" imgW="1489680" imgH="480240" progId="PBrush">
                  <p:embed/>
                </p:oleObj>
              </mc:Choice>
              <mc:Fallback>
                <p:oleObj name="Bitmap Image" r:id="rId13" imgW="1489680" imgH="480240" progId="PBrus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08CCE271-1A21-3E3A-9CBE-3150789E0C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93542" y="3662072"/>
                        <a:ext cx="1171656" cy="3784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648B35E5-5438-5F5D-BC76-97034F8A92C8}"/>
              </a:ext>
            </a:extLst>
          </p:cNvPr>
          <p:cNvSpPr txBox="1"/>
          <p:nvPr/>
        </p:nvSpPr>
        <p:spPr>
          <a:xfrm>
            <a:off x="2306572" y="3596208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Object[2]</a:t>
            </a:r>
          </a:p>
        </p:txBody>
      </p:sp>
    </p:spTree>
    <p:extLst>
      <p:ext uri="{BB962C8B-B14F-4D97-AF65-F5344CB8AC3E}">
        <p14:creationId xmlns:p14="http://schemas.microsoft.com/office/powerpoint/2010/main" val="33223239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8BC1F73F-176B-ADDA-950C-E3CD6F426B1B}"/>
              </a:ext>
            </a:extLst>
          </p:cNvPr>
          <p:cNvSpPr/>
          <p:nvPr/>
        </p:nvSpPr>
        <p:spPr>
          <a:xfrm>
            <a:off x="1013285" y="2311548"/>
            <a:ext cx="2954338" cy="10991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18DB0A-2D03-44D9-5081-D485C5908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962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= </a:t>
            </a:r>
            <a:r>
              <a:rPr lang="fr-FR" dirty="0" err="1"/>
              <a:t>sql</a:t>
            </a:r>
            <a:r>
              <a:rPr lang="fr-FR" dirty="0"/>
              <a:t> </a:t>
            </a:r>
            <a:r>
              <a:rPr lang="fr-FR" dirty="0" err="1"/>
              <a:t>view</a:t>
            </a:r>
            <a:r>
              <a:rPr lang="fr-FR" dirty="0"/>
              <a:t> for RDD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7ADB750-C908-4DB9-22C0-B47A8BE3FBFA}"/>
              </a:ext>
            </a:extLst>
          </p:cNvPr>
          <p:cNvSpPr/>
          <p:nvPr/>
        </p:nvSpPr>
        <p:spPr>
          <a:xfrm>
            <a:off x="614438" y="1352996"/>
            <a:ext cx="7910285" cy="2634758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F07C4EE-22D3-691A-0788-29C4E66D13BB}"/>
              </a:ext>
            </a:extLst>
          </p:cNvPr>
          <p:cNvSpPr/>
          <p:nvPr/>
        </p:nvSpPr>
        <p:spPr>
          <a:xfrm>
            <a:off x="6988944" y="5091517"/>
            <a:ext cx="4536440" cy="10991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9" name="Picture 8" descr="Apache Spark — Wikipédia">
            <a:extLst>
              <a:ext uri="{FF2B5EF4-FFF2-40B4-BE49-F238E27FC236}">
                <a16:creationId xmlns:a16="http://schemas.microsoft.com/office/drawing/2014/main" id="{0A5E8965-F714-DC29-3865-883325E75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144" y="5187059"/>
            <a:ext cx="1731327" cy="89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EF1119-ACA4-7BF2-C19B-527B9E31C9D2}"/>
              </a:ext>
            </a:extLst>
          </p:cNvPr>
          <p:cNvSpPr txBox="1"/>
          <p:nvPr/>
        </p:nvSpPr>
        <p:spPr>
          <a:xfrm>
            <a:off x="9726253" y="5370920"/>
            <a:ext cx="13623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 err="1"/>
              <a:t>Core</a:t>
            </a:r>
            <a:endParaRPr lang="fr-FR" sz="4800" b="1" dirty="0"/>
          </a:p>
        </p:txBody>
      </p:sp>
      <p:pic>
        <p:nvPicPr>
          <p:cNvPr id="11" name="Picture 2" descr="Working with Tabular Data - Matthewrenze">
            <a:extLst>
              <a:ext uri="{FF2B5EF4-FFF2-40B4-BE49-F238E27FC236}">
                <a16:creationId xmlns:a16="http://schemas.microsoft.com/office/drawing/2014/main" id="{41864582-25EA-8289-E779-19503D240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023" y="4876156"/>
            <a:ext cx="1810934" cy="1591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92C9747-3A53-509B-F9DD-7618AC043F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6734819"/>
              </p:ext>
            </p:extLst>
          </p:nvPr>
        </p:nvGraphicFramePr>
        <p:xfrm>
          <a:off x="4410276" y="1808284"/>
          <a:ext cx="2681003" cy="21794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2994840" imgH="2434680" progId="PBrush">
                  <p:embed/>
                </p:oleObj>
              </mc:Choice>
              <mc:Fallback>
                <p:oleObj name="Bitmap Image" r:id="rId4" imgW="2994840" imgH="243468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8621AAAC-059B-80D5-CD25-7FD094F59B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10276" y="1808284"/>
                        <a:ext cx="2681003" cy="21794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345D04A-7353-90AB-C448-2E07D00CAE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4019478"/>
              </p:ext>
            </p:extLst>
          </p:nvPr>
        </p:nvGraphicFramePr>
        <p:xfrm>
          <a:off x="5076786" y="2142183"/>
          <a:ext cx="1465715" cy="547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3778959-227A-780C-9CE2-A2C7CBE4C1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076786" y="2142183"/>
                        <a:ext cx="1465715" cy="547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8D05898D-9AB6-8AF1-A943-E5477964B7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5100224"/>
              </p:ext>
            </p:extLst>
          </p:nvPr>
        </p:nvGraphicFramePr>
        <p:xfrm>
          <a:off x="5076786" y="2690002"/>
          <a:ext cx="1465715" cy="547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74D1934-A733-C6E7-5D07-7D244FE39F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076786" y="2690002"/>
                        <a:ext cx="1465715" cy="547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E0E8DFD1-0BF0-235A-2FC2-427CDB07A1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3221626"/>
              </p:ext>
            </p:extLst>
          </p:nvPr>
        </p:nvGraphicFramePr>
        <p:xfrm>
          <a:off x="5076786" y="3237821"/>
          <a:ext cx="1465715" cy="547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9" imgW="3508920" imgH="1310760" progId="PBrush">
                  <p:embed/>
                </p:oleObj>
              </mc:Choice>
              <mc:Fallback>
                <p:oleObj name="Bitmap Image" r:id="rId9" imgW="3508920" imgH="13107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7E097A94-5756-E60E-7748-E4D4A6875F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076786" y="3237821"/>
                        <a:ext cx="1465715" cy="547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10B9CF1-F127-7D38-56BB-611D2E5EED49}"/>
              </a:ext>
            </a:extLst>
          </p:cNvPr>
          <p:cNvSpPr txBox="1"/>
          <p:nvPr/>
        </p:nvSpPr>
        <p:spPr>
          <a:xfrm>
            <a:off x="3199405" y="1322137"/>
            <a:ext cx="52022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class </a:t>
            </a:r>
            <a:r>
              <a:rPr lang="fr-FR" sz="2800" dirty="0" err="1"/>
              <a:t>org.apache.spark.sql</a:t>
            </a:r>
            <a:r>
              <a:rPr lang="fr-FR" sz="2800" b="1" dirty="0" err="1"/>
              <a:t>.Dataset</a:t>
            </a:r>
            <a:endParaRPr lang="fr-FR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A85A8B-828A-0797-3543-EC7E8878972D}"/>
              </a:ext>
            </a:extLst>
          </p:cNvPr>
          <p:cNvSpPr txBox="1"/>
          <p:nvPr/>
        </p:nvSpPr>
        <p:spPr>
          <a:xfrm>
            <a:off x="3667276" y="4490704"/>
            <a:ext cx="4791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class </a:t>
            </a:r>
            <a:r>
              <a:rPr lang="fr-FR" sz="2800" dirty="0" err="1"/>
              <a:t>org.apache.spark.rdd.</a:t>
            </a:r>
            <a:r>
              <a:rPr lang="fr-FR" sz="2800" b="1" dirty="0" err="1"/>
              <a:t>RDD</a:t>
            </a:r>
            <a:endParaRPr lang="fr-FR" sz="2800" dirty="0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3E2A9CAC-019E-244D-719D-B92CFC6DAED7}"/>
              </a:ext>
            </a:extLst>
          </p:cNvPr>
          <p:cNvSpPr/>
          <p:nvPr/>
        </p:nvSpPr>
        <p:spPr>
          <a:xfrm>
            <a:off x="5684762" y="3987753"/>
            <a:ext cx="512838" cy="6668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FD1E59FD-CE2E-D9CB-D4A5-BB53D60DEF58}"/>
              </a:ext>
            </a:extLst>
          </p:cNvPr>
          <p:cNvSpPr/>
          <p:nvPr/>
        </p:nvSpPr>
        <p:spPr>
          <a:xfrm>
            <a:off x="3526971" y="4518137"/>
            <a:ext cx="8350553" cy="2201977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3" name="Picture 32" descr="Apache Spark — Wikipédia">
            <a:extLst>
              <a:ext uri="{FF2B5EF4-FFF2-40B4-BE49-F238E27FC236}">
                <a16:creationId xmlns:a16="http://schemas.microsoft.com/office/drawing/2014/main" id="{3EB344B0-3CED-570F-B608-7B6D6BC43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553" y="2338974"/>
            <a:ext cx="1731327" cy="89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227447A-0014-ABE5-0B8D-65E18E0A9C49}"/>
              </a:ext>
            </a:extLst>
          </p:cNvPr>
          <p:cNvSpPr txBox="1"/>
          <p:nvPr/>
        </p:nvSpPr>
        <p:spPr>
          <a:xfrm>
            <a:off x="2899666" y="2519896"/>
            <a:ext cx="9573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 err="1"/>
              <a:t>Sql</a:t>
            </a:r>
            <a:endParaRPr lang="fr-FR" sz="48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FEB78A2-4A50-C42B-93A4-A0295387381F}"/>
              </a:ext>
            </a:extLst>
          </p:cNvPr>
          <p:cNvSpPr txBox="1"/>
          <p:nvPr/>
        </p:nvSpPr>
        <p:spPr>
          <a:xfrm>
            <a:off x="1156304" y="1017407"/>
            <a:ext cx="20852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/>
              <a:t>module </a:t>
            </a:r>
            <a:r>
              <a:rPr lang="fr-FR" sz="1800" dirty="0" err="1"/>
              <a:t>spark-sql</a:t>
            </a:r>
            <a:endParaRPr lang="fr-FR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849C0C7-582D-CF7C-FD87-BA6DF1F113AB}"/>
              </a:ext>
            </a:extLst>
          </p:cNvPr>
          <p:cNvSpPr txBox="1"/>
          <p:nvPr/>
        </p:nvSpPr>
        <p:spPr>
          <a:xfrm>
            <a:off x="3241523" y="4168675"/>
            <a:ext cx="1925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m</a:t>
            </a:r>
            <a:r>
              <a:rPr lang="fr-FR" sz="1800" dirty="0"/>
              <a:t>odule </a:t>
            </a:r>
            <a:r>
              <a:rPr lang="fr-FR" sz="1800" dirty="0" err="1"/>
              <a:t>spark</a:t>
            </a:r>
            <a:r>
              <a:rPr lang="fr-FR" sz="1800" dirty="0"/>
              <a:t> </a:t>
            </a:r>
            <a:r>
              <a:rPr lang="fr-FR" sz="1800" dirty="0" err="1"/>
              <a:t>core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45794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37ECD2A-58C1-DBF9-94DC-A5640B26DABB}"/>
              </a:ext>
            </a:extLst>
          </p:cNvPr>
          <p:cNvSpPr/>
          <p:nvPr/>
        </p:nvSpPr>
        <p:spPr>
          <a:xfrm rot="16896999">
            <a:off x="-939515" y="1107057"/>
            <a:ext cx="29829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Reminder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F2864-CFC9-91DE-293F-6AAA83FB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Typical</a:t>
            </a:r>
            <a:r>
              <a:rPr lang="fr-FR" dirty="0"/>
              <a:t> RAW to LAKE </a:t>
            </a:r>
            <a:r>
              <a:rPr lang="fr-FR" dirty="0" err="1"/>
              <a:t>processing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Spark</a:t>
            </a:r>
            <a:br>
              <a:rPr lang="fr-FR" dirty="0"/>
            </a:br>
            <a:r>
              <a:rPr lang="fr-FR" dirty="0"/>
              <a:t>as SQL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8C131D-F217-15A0-FE66-8679E71CD350}"/>
              </a:ext>
            </a:extLst>
          </p:cNvPr>
          <p:cNvSpPr txBox="1"/>
          <p:nvPr/>
        </p:nvSpPr>
        <p:spPr>
          <a:xfrm>
            <a:off x="2567763" y="1759689"/>
            <a:ext cx="8201989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INSERT OVERWRITE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lake_team_domain.table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SELECT /* +REPARTITION(col1, 2) */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col1, col2,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udf_func1(col3, col4)  as col3,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udf_func2(col4, col5)  as col4,   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..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FROM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raw_team_domain.table</a:t>
            </a: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JOIN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lake_anotherTeam_domain.anotherTable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x ON x.ID=id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WHERE date=‘2022-10-22’ AND ..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SORT BY col1, col2, col3     -- idem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sortWithinPartition</a:t>
            </a: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15BBC395-63DF-DA05-5245-AB3AD13FB9CA}"/>
              </a:ext>
            </a:extLst>
          </p:cNvPr>
          <p:cNvSpPr/>
          <p:nvPr/>
        </p:nvSpPr>
        <p:spPr>
          <a:xfrm>
            <a:off x="1730439" y="1871330"/>
            <a:ext cx="372140" cy="632637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097E6007-CA6F-B2C4-8CE7-A6A50D2A2DDB}"/>
              </a:ext>
            </a:extLst>
          </p:cNvPr>
          <p:cNvSpPr/>
          <p:nvPr/>
        </p:nvSpPr>
        <p:spPr>
          <a:xfrm>
            <a:off x="1730439" y="3391787"/>
            <a:ext cx="363204" cy="632637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6C644E5-D787-BD73-0DB1-80CF90B20237}"/>
              </a:ext>
            </a:extLst>
          </p:cNvPr>
          <p:cNvSpPr/>
          <p:nvPr/>
        </p:nvSpPr>
        <p:spPr>
          <a:xfrm>
            <a:off x="1730439" y="4384049"/>
            <a:ext cx="372140" cy="560091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F5E7D0-4590-DE5E-2878-1E0FB3704935}"/>
              </a:ext>
            </a:extLst>
          </p:cNvPr>
          <p:cNvSpPr txBox="1"/>
          <p:nvPr/>
        </p:nvSpPr>
        <p:spPr>
          <a:xfrm>
            <a:off x="496612" y="4497222"/>
            <a:ext cx="667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read</a:t>
            </a:r>
            <a:endParaRPr lang="fr-FR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83E115-40B7-B6E0-5904-3E90C18A6130}"/>
              </a:ext>
            </a:extLst>
          </p:cNvPr>
          <p:cNvSpPr txBox="1"/>
          <p:nvPr/>
        </p:nvSpPr>
        <p:spPr>
          <a:xfrm>
            <a:off x="341472" y="3466142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1ABFC9-DA9D-7083-068C-923603ED2AA3}"/>
              </a:ext>
            </a:extLst>
          </p:cNvPr>
          <p:cNvSpPr txBox="1"/>
          <p:nvPr/>
        </p:nvSpPr>
        <p:spPr>
          <a:xfrm>
            <a:off x="466111" y="1833302"/>
            <a:ext cx="744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write</a:t>
            </a:r>
            <a:endParaRPr lang="fr-FR" b="1" dirty="0"/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AF4EBED8-262C-AE84-3F20-302239579201}"/>
              </a:ext>
            </a:extLst>
          </p:cNvPr>
          <p:cNvSpPr/>
          <p:nvPr/>
        </p:nvSpPr>
        <p:spPr>
          <a:xfrm>
            <a:off x="1730439" y="5172950"/>
            <a:ext cx="363204" cy="588653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9F93AC-6F33-EFF2-B40E-54A9001BBFE7}"/>
              </a:ext>
            </a:extLst>
          </p:cNvPr>
          <p:cNvSpPr txBox="1"/>
          <p:nvPr/>
        </p:nvSpPr>
        <p:spPr>
          <a:xfrm>
            <a:off x="341472" y="5247304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D59473-46F9-4015-D4B4-7CE29A728A57}"/>
              </a:ext>
            </a:extLst>
          </p:cNvPr>
          <p:cNvSpPr txBox="1"/>
          <p:nvPr/>
        </p:nvSpPr>
        <p:spPr>
          <a:xfrm>
            <a:off x="497739" y="6167084"/>
            <a:ext cx="744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write</a:t>
            </a:r>
            <a:endParaRPr lang="fr-FR" b="1" dirty="0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0B3E61D2-E86B-B5BA-7E49-208888CB9B37}"/>
              </a:ext>
            </a:extLst>
          </p:cNvPr>
          <p:cNvSpPr/>
          <p:nvPr/>
        </p:nvSpPr>
        <p:spPr>
          <a:xfrm>
            <a:off x="1748311" y="6212531"/>
            <a:ext cx="354268" cy="400110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67CF06-B952-5F61-F95A-CA8A59CAA3B8}"/>
              </a:ext>
            </a:extLst>
          </p:cNvPr>
          <p:cNvSpPr txBox="1"/>
          <p:nvPr/>
        </p:nvSpPr>
        <p:spPr>
          <a:xfrm>
            <a:off x="504455" y="5766974"/>
            <a:ext cx="667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read</a:t>
            </a:r>
            <a:endParaRPr lang="fr-FR" b="1" dirty="0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7B20451E-1484-D247-6609-B1DBE6453E61}"/>
              </a:ext>
            </a:extLst>
          </p:cNvPr>
          <p:cNvSpPr/>
          <p:nvPr/>
        </p:nvSpPr>
        <p:spPr>
          <a:xfrm>
            <a:off x="1730439" y="5807049"/>
            <a:ext cx="372140" cy="360036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42984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5595B-4ABF-192E-C259-3BD90DFB7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RDD =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D7A34E-26E7-5585-0821-CB7B967989F9}"/>
              </a:ext>
            </a:extLst>
          </p:cNvPr>
          <p:cNvSpPr txBox="1"/>
          <p:nvPr/>
        </p:nvSpPr>
        <p:spPr>
          <a:xfrm>
            <a:off x="4944533" y="2385180"/>
            <a:ext cx="223227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400" b="1" dirty="0" err="1"/>
              <a:t>R</a:t>
            </a:r>
            <a:r>
              <a:rPr lang="fr-FR" sz="3200" dirty="0" err="1"/>
              <a:t>esilient</a:t>
            </a:r>
            <a:endParaRPr lang="fr-FR" sz="3200" dirty="0"/>
          </a:p>
          <a:p>
            <a:r>
              <a:rPr lang="fr-FR" sz="5400" b="1" dirty="0"/>
              <a:t>D</a:t>
            </a:r>
            <a:r>
              <a:rPr lang="fr-FR" sz="3200" dirty="0"/>
              <a:t>istributed</a:t>
            </a:r>
          </a:p>
          <a:p>
            <a:r>
              <a:rPr lang="fr-FR" sz="5400" b="1" dirty="0" err="1"/>
              <a:t>D</a:t>
            </a:r>
            <a:r>
              <a:rPr lang="fr-FR" sz="3200" dirty="0" err="1"/>
              <a:t>ataset</a:t>
            </a:r>
            <a:endParaRPr lang="fr-FR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CF6291-C531-C0E7-3C4A-D94B628BA271}"/>
              </a:ext>
            </a:extLst>
          </p:cNvPr>
          <p:cNvSpPr txBox="1"/>
          <p:nvPr/>
        </p:nvSpPr>
        <p:spPr>
          <a:xfrm>
            <a:off x="8582780" y="2728685"/>
            <a:ext cx="21055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Resist</a:t>
            </a:r>
            <a:r>
              <a:rPr lang="fr-FR" sz="2400" dirty="0"/>
              <a:t> to </a:t>
            </a:r>
            <a:r>
              <a:rPr lang="fr-FR" sz="2400" dirty="0" err="1"/>
              <a:t>failure</a:t>
            </a:r>
            <a:endParaRPr lang="fr-FR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D606E3-2E1F-7F58-3343-D1352D603EDD}"/>
              </a:ext>
            </a:extLst>
          </p:cNvPr>
          <p:cNvSpPr txBox="1"/>
          <p:nvPr/>
        </p:nvSpPr>
        <p:spPr>
          <a:xfrm>
            <a:off x="8582780" y="3575318"/>
            <a:ext cx="2225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Horyzontal</a:t>
            </a:r>
            <a:r>
              <a:rPr lang="fr-FR" sz="2400" dirty="0"/>
              <a:t> </a:t>
            </a:r>
            <a:r>
              <a:rPr lang="fr-FR" sz="2400" dirty="0" err="1"/>
              <a:t>scale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5567660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FD678-1249-8904-A355-3BA9F5A8F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8680"/>
          </a:xfrm>
        </p:spPr>
        <p:txBody>
          <a:bodyPr/>
          <a:lstStyle/>
          <a:p>
            <a:pPr algn="ctr"/>
            <a:r>
              <a:rPr lang="fr-FR" dirty="0"/>
              <a:t>RDD source doc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C492DC-4591-2267-436B-8E3E8EA98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956" y="2256576"/>
            <a:ext cx="4977212" cy="45023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0FDF71-8057-9347-5F2C-9EDFE6AFC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39" y="712270"/>
            <a:ext cx="11490959" cy="154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6870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514B6-A4C5-FA34-2D97-2F9A79620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798195"/>
          </a:xfrm>
        </p:spPr>
        <p:txBody>
          <a:bodyPr/>
          <a:lstStyle/>
          <a:p>
            <a:pPr algn="ctr"/>
            <a:r>
              <a:rPr lang="fr-FR" dirty="0"/>
              <a:t>RDD Doc (1/3)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216694-2F76-70E8-C494-A6C5EC1FFF9B}"/>
              </a:ext>
            </a:extLst>
          </p:cNvPr>
          <p:cNvSpPr txBox="1"/>
          <p:nvPr/>
        </p:nvSpPr>
        <p:spPr>
          <a:xfrm>
            <a:off x="2626360" y="1508760"/>
            <a:ext cx="9064789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 </a:t>
            </a:r>
            <a:r>
              <a:rPr lang="en-US" sz="2800" b="1" dirty="0"/>
              <a:t>Resilient Distributed Dataset </a:t>
            </a:r>
            <a:r>
              <a:rPr lang="en-US" sz="2800" dirty="0"/>
              <a:t>(RDD), </a:t>
            </a:r>
          </a:p>
          <a:p>
            <a:r>
              <a:rPr lang="en-US" sz="2800" dirty="0"/>
              <a:t>   the</a:t>
            </a:r>
            <a:r>
              <a:rPr lang="en-US" sz="2800" b="1" dirty="0"/>
              <a:t> basic abstraction</a:t>
            </a:r>
            <a:r>
              <a:rPr lang="en-US" sz="2800" dirty="0"/>
              <a:t> in Spark. </a:t>
            </a:r>
          </a:p>
          <a:p>
            <a:endParaRPr lang="en-US" sz="2800" dirty="0"/>
          </a:p>
          <a:p>
            <a:r>
              <a:rPr lang="en-US" sz="2800" dirty="0"/>
              <a:t>Represents </a:t>
            </a:r>
          </a:p>
          <a:p>
            <a:r>
              <a:rPr lang="en-US" sz="2800" dirty="0"/>
              <a:t>   an </a:t>
            </a:r>
            <a:r>
              <a:rPr lang="en-US" sz="2800" b="1" dirty="0"/>
              <a:t>immutable</a:t>
            </a:r>
            <a:r>
              <a:rPr lang="en-US" sz="2800" dirty="0"/>
              <a:t>, </a:t>
            </a:r>
          </a:p>
          <a:p>
            <a:r>
              <a:rPr lang="en-US" sz="2800" dirty="0"/>
              <a:t>   </a:t>
            </a:r>
            <a:r>
              <a:rPr lang="en-US" sz="2800" b="1" dirty="0"/>
              <a:t>partitioned</a:t>
            </a:r>
            <a:r>
              <a:rPr lang="en-US" sz="2800" dirty="0"/>
              <a:t> </a:t>
            </a:r>
            <a:r>
              <a:rPr lang="en-US" sz="2800" b="1" dirty="0"/>
              <a:t>collection</a:t>
            </a:r>
            <a:r>
              <a:rPr lang="en-US" sz="2800" dirty="0"/>
              <a:t> of elements </a:t>
            </a:r>
          </a:p>
          <a:p>
            <a:r>
              <a:rPr lang="en-US" sz="2800" dirty="0"/>
              <a:t>   that can be operated on</a:t>
            </a:r>
            <a:r>
              <a:rPr lang="en-US" sz="2800" b="1" dirty="0"/>
              <a:t> in parallel</a:t>
            </a:r>
            <a:r>
              <a:rPr lang="en-US" sz="2800" dirty="0"/>
              <a:t>. </a:t>
            </a:r>
          </a:p>
          <a:p>
            <a:endParaRPr lang="en-US" sz="2800" dirty="0"/>
          </a:p>
          <a:p>
            <a:r>
              <a:rPr lang="en-US" sz="2800" dirty="0"/>
              <a:t>This class contains the basic operations available on all RDDs,</a:t>
            </a:r>
          </a:p>
          <a:p>
            <a:r>
              <a:rPr lang="en-US" sz="2800" dirty="0"/>
              <a:t>    such as `map`, `filter`, and `persist`. </a:t>
            </a:r>
          </a:p>
          <a:p>
            <a:r>
              <a:rPr lang="en-US" sz="2800" dirty="0"/>
              <a:t>In addition, </a:t>
            </a:r>
            <a:r>
              <a:rPr lang="en-US" sz="2800" dirty="0" err="1"/>
              <a:t>PairRDDFunctions</a:t>
            </a:r>
            <a:r>
              <a:rPr lang="en-US" sz="2800" dirty="0"/>
              <a:t> (..) of key-value pairs,  </a:t>
            </a:r>
          </a:p>
          <a:p>
            <a:r>
              <a:rPr lang="en-US" sz="2800" dirty="0"/>
              <a:t>   (..contains) `</a:t>
            </a:r>
            <a:r>
              <a:rPr lang="en-US" sz="2800" dirty="0" err="1"/>
              <a:t>groupByKey</a:t>
            </a:r>
            <a:r>
              <a:rPr lang="en-US" sz="2800" dirty="0"/>
              <a:t>` and `join` (..)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2723867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E3F7B-0B7B-9C5B-658D-4208604B9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5565"/>
            <a:ext cx="10515600" cy="838835"/>
          </a:xfrm>
        </p:spPr>
        <p:txBody>
          <a:bodyPr/>
          <a:lstStyle/>
          <a:p>
            <a:pPr algn="ctr"/>
            <a:r>
              <a:rPr lang="fr-FR" dirty="0"/>
              <a:t>RDD Doc (2/3)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8574B8-73D1-E16F-5C79-A3A07E691417}"/>
              </a:ext>
            </a:extLst>
          </p:cNvPr>
          <p:cNvSpPr txBox="1"/>
          <p:nvPr/>
        </p:nvSpPr>
        <p:spPr>
          <a:xfrm>
            <a:off x="2428240" y="1513840"/>
            <a:ext cx="92455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Internally, each RDD is characterized by :</a:t>
            </a:r>
          </a:p>
          <a:p>
            <a:endParaRPr lang="en-US" sz="2800" dirty="0"/>
          </a:p>
          <a:p>
            <a:r>
              <a:rPr lang="en-US" sz="2800" dirty="0"/>
              <a:t>  - A </a:t>
            </a:r>
            <a:r>
              <a:rPr lang="en-US" sz="2800" b="1" dirty="0"/>
              <a:t>list of partitions</a:t>
            </a:r>
            <a:br>
              <a:rPr lang="en-US" sz="2800" b="1" dirty="0"/>
            </a:br>
            <a:endParaRPr lang="en-US" sz="2800" b="1" dirty="0"/>
          </a:p>
          <a:p>
            <a:r>
              <a:rPr lang="en-US" sz="2800" dirty="0"/>
              <a:t>  - A </a:t>
            </a:r>
            <a:r>
              <a:rPr lang="en-US" sz="2800" b="1" dirty="0"/>
              <a:t>function for computing </a:t>
            </a:r>
            <a:r>
              <a:rPr lang="en-US" sz="2800" dirty="0"/>
              <a:t>each split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  - A list of </a:t>
            </a:r>
            <a:r>
              <a:rPr lang="en-US" sz="2800" b="1" dirty="0"/>
              <a:t>dependencies on other RDDs</a:t>
            </a:r>
            <a:br>
              <a:rPr lang="en-US" sz="2800" b="1" dirty="0"/>
            </a:br>
            <a:endParaRPr lang="en-US" sz="2800" b="1" dirty="0"/>
          </a:p>
          <a:p>
            <a:r>
              <a:rPr lang="en-US" sz="2800" dirty="0"/>
              <a:t>  - Optionally, a </a:t>
            </a:r>
            <a:r>
              <a:rPr lang="en-US" sz="2800" b="1" dirty="0"/>
              <a:t>Partitioner</a:t>
            </a:r>
            <a:endParaRPr lang="en-US" sz="2800" dirty="0"/>
          </a:p>
          <a:p>
            <a:r>
              <a:rPr lang="en-US" sz="2800" dirty="0"/>
              <a:t>  - Optionally, a list of </a:t>
            </a:r>
            <a:r>
              <a:rPr lang="en-US" sz="2800" b="1" dirty="0"/>
              <a:t>preferred locations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4943427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1BDCD-4E9F-D17C-ACDB-9B434B7CA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645"/>
            <a:ext cx="10515600" cy="874395"/>
          </a:xfrm>
        </p:spPr>
        <p:txBody>
          <a:bodyPr/>
          <a:lstStyle/>
          <a:p>
            <a:pPr algn="ctr"/>
            <a:r>
              <a:rPr lang="fr-FR" dirty="0"/>
              <a:t>RDD Abstract </a:t>
            </a:r>
            <a:r>
              <a:rPr lang="fr-FR" dirty="0" err="1"/>
              <a:t>methods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8EC3E7-1C32-0269-DDA0-BB2A23BBE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560" y="764777"/>
            <a:ext cx="6502003" cy="593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4860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93018-E0BA-D47E-8DF8-69DD4791D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5840" y="268605"/>
            <a:ext cx="7188200" cy="1448435"/>
          </a:xfrm>
        </p:spPr>
        <p:txBody>
          <a:bodyPr/>
          <a:lstStyle/>
          <a:p>
            <a:pPr algn="ctr"/>
            <a:r>
              <a:rPr lang="fr-FR" dirty="0"/>
              <a:t>Abstract RDD class </a:t>
            </a:r>
            <a:br>
              <a:rPr lang="fr-FR" dirty="0"/>
            </a:br>
            <a:r>
              <a:rPr lang="fr-FR" dirty="0"/>
              <a:t>=&gt; (</a:t>
            </a:r>
            <a:r>
              <a:rPr lang="fr-FR" dirty="0" err="1"/>
              <a:t>many</a:t>
            </a:r>
            <a:r>
              <a:rPr lang="fr-FR" dirty="0"/>
              <a:t>) </a:t>
            </a:r>
            <a:r>
              <a:rPr lang="fr-FR" dirty="0" err="1"/>
              <a:t>concrete</a:t>
            </a:r>
            <a:r>
              <a:rPr lang="fr-FR" dirty="0"/>
              <a:t> </a:t>
            </a:r>
            <a:r>
              <a:rPr lang="fr-FR" dirty="0" err="1"/>
              <a:t>sub</a:t>
            </a:r>
            <a:r>
              <a:rPr lang="fr-FR" dirty="0"/>
              <a:t>-classes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DA2D91-5AA1-FD15-1345-9C73A5323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19" y="44959"/>
            <a:ext cx="4690221" cy="67599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43C99A-2301-AEF9-E62C-5F3318325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869" y="2480229"/>
            <a:ext cx="4743861" cy="432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6315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75FEA-6CDF-FBAB-B4FA-09F25F182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11560" cy="1325563"/>
          </a:xfrm>
        </p:spPr>
        <p:txBody>
          <a:bodyPr/>
          <a:lstStyle/>
          <a:p>
            <a:r>
              <a:rPr lang="fr-FR" dirty="0"/>
              <a:t>1 </a:t>
            </a:r>
            <a:r>
              <a:rPr lang="fr-FR" dirty="0" err="1"/>
              <a:t>algorithm</a:t>
            </a:r>
            <a:r>
              <a:rPr lang="fr-FR" dirty="0"/>
              <a:t> / transformation  =&gt; 1 RDD </a:t>
            </a:r>
            <a:r>
              <a:rPr lang="fr-FR" dirty="0" err="1"/>
              <a:t>Sub</a:t>
            </a:r>
            <a:r>
              <a:rPr lang="fr-FR" dirty="0"/>
              <a:t>-class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4AE96-F172-4F12-FAD6-4CFBB8EC79BA}"/>
              </a:ext>
            </a:extLst>
          </p:cNvPr>
          <p:cNvSpPr txBox="1"/>
          <p:nvPr/>
        </p:nvSpPr>
        <p:spPr>
          <a:xfrm>
            <a:off x="304800" y="1777122"/>
            <a:ext cx="66362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Example:   </a:t>
            </a:r>
            <a:r>
              <a:rPr lang="fr-FR" sz="2400" dirty="0" err="1"/>
              <a:t>rdd.map</a:t>
            </a:r>
            <a:r>
              <a:rPr lang="fr-FR" sz="2400" dirty="0"/>
              <a:t>( </a:t>
            </a:r>
            <a:r>
              <a:rPr lang="fr-FR" sz="2400" dirty="0" err="1"/>
              <a:t>func</a:t>
            </a:r>
            <a:r>
              <a:rPr lang="fr-FR" sz="2400" dirty="0"/>
              <a:t> )     or   </a:t>
            </a:r>
            <a:r>
              <a:rPr lang="fr-FR" sz="2400" dirty="0" err="1"/>
              <a:t>rdd.flatMap</a:t>
            </a:r>
            <a:r>
              <a:rPr lang="fr-FR" sz="2400" dirty="0"/>
              <a:t>( </a:t>
            </a:r>
            <a:r>
              <a:rPr lang="fr-FR" sz="2400" dirty="0" err="1"/>
              <a:t>func</a:t>
            </a:r>
            <a:r>
              <a:rPr lang="fr-FR" sz="2400" dirty="0"/>
              <a:t> 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0D8271-0336-577F-677B-1B6A0EAF2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0" y="2426821"/>
            <a:ext cx="5375733" cy="29122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D298CB-1F54-9E0B-54FC-E0292B156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720" y="3058160"/>
            <a:ext cx="6012039" cy="364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17276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7DC12-E6B4-CA83-A67B-B0C5975EA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087" y="116004"/>
            <a:ext cx="11879826" cy="976978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Call </a:t>
            </a:r>
            <a:r>
              <a:rPr lang="fr-FR" dirty="0" err="1"/>
              <a:t>transform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=&gt; </a:t>
            </a:r>
            <a:r>
              <a:rPr lang="fr-FR" dirty="0" err="1"/>
              <a:t>Create</a:t>
            </a:r>
            <a:r>
              <a:rPr lang="fr-FR" dirty="0"/>
              <a:t> new RDD (</a:t>
            </a:r>
            <a:r>
              <a:rPr lang="fr-FR" dirty="0" err="1"/>
              <a:t>linked</a:t>
            </a:r>
            <a:r>
              <a:rPr lang="fr-FR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095795-E89C-D90F-5717-8B028A976F70}"/>
              </a:ext>
            </a:extLst>
          </p:cNvPr>
          <p:cNvSpPr txBox="1"/>
          <p:nvPr/>
        </p:nvSpPr>
        <p:spPr>
          <a:xfrm>
            <a:off x="695848" y="1949468"/>
            <a:ext cx="3775521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RDD rdd1 = … </a:t>
            </a:r>
            <a:r>
              <a:rPr lang="fr-FR" sz="2400" dirty="0" err="1"/>
              <a:t>read</a:t>
            </a:r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RDD rdd2   =  rdd1 .</a:t>
            </a:r>
            <a:r>
              <a:rPr lang="fr-FR" sz="2400" dirty="0" err="1"/>
              <a:t>map</a:t>
            </a:r>
            <a:r>
              <a:rPr lang="fr-FR" sz="2400" dirty="0"/>
              <a:t>( .. )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RDD rdd3 = .. </a:t>
            </a:r>
            <a:r>
              <a:rPr lang="fr-FR" sz="2400" dirty="0" err="1"/>
              <a:t>read</a:t>
            </a:r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RDD rdd4 = rdd2 .</a:t>
            </a:r>
            <a:r>
              <a:rPr lang="fr-FR" sz="2400" dirty="0" err="1"/>
              <a:t>join</a:t>
            </a:r>
            <a:r>
              <a:rPr lang="fr-FR" sz="2400" dirty="0"/>
              <a:t>( rdd3 )</a:t>
            </a:r>
          </a:p>
          <a:p>
            <a:endParaRPr lang="fr-FR" sz="2400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25B6C6F-DC0A-6652-FAA9-E5D163A534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9223212"/>
              </p:ext>
            </p:extLst>
          </p:nvPr>
        </p:nvGraphicFramePr>
        <p:xfrm>
          <a:off x="3649354" y="1761030"/>
          <a:ext cx="1261297" cy="791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25469CE-3106-64CC-CA65-7A96FE007C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49354" y="1761030"/>
                        <a:ext cx="1261297" cy="791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F677C5C-F71A-A8B9-54FB-4A4B1B17A2BB}"/>
              </a:ext>
            </a:extLst>
          </p:cNvPr>
          <p:cNvSpPr txBox="1"/>
          <p:nvPr/>
        </p:nvSpPr>
        <p:spPr>
          <a:xfrm>
            <a:off x="3814043" y="1864841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1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EA69F9D-EC3C-5D0B-E2B0-A4579829B9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2381523"/>
              </p:ext>
            </p:extLst>
          </p:nvPr>
        </p:nvGraphicFramePr>
        <p:xfrm>
          <a:off x="4979345" y="2926275"/>
          <a:ext cx="1662868" cy="10054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4AC293FB-728B-8BBD-2214-428588909A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79345" y="2926275"/>
                        <a:ext cx="1662868" cy="10054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AA7F016-BA60-389A-9B8B-AE06A0D626C6}"/>
              </a:ext>
            </a:extLst>
          </p:cNvPr>
          <p:cNvSpPr txBox="1"/>
          <p:nvPr/>
        </p:nvSpPr>
        <p:spPr>
          <a:xfrm>
            <a:off x="5038097" y="3062544"/>
            <a:ext cx="1592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2</a:t>
            </a:r>
          </a:p>
          <a:p>
            <a:r>
              <a:rPr lang="fr-FR" dirty="0"/>
              <a:t> = </a:t>
            </a:r>
            <a:r>
              <a:rPr lang="fr-FR" dirty="0" err="1"/>
              <a:t>func</a:t>
            </a:r>
            <a:r>
              <a:rPr lang="fr-FR" dirty="0"/>
              <a:t>( RDD1 )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F6E09F4-8B3B-3F29-B2FD-133AB77DD451}"/>
              </a:ext>
            </a:extLst>
          </p:cNvPr>
          <p:cNvCxnSpPr>
            <a:cxnSpLocks/>
          </p:cNvCxnSpPr>
          <p:nvPr/>
        </p:nvCxnSpPr>
        <p:spPr>
          <a:xfrm flipH="1" flipV="1">
            <a:off x="4979345" y="2398486"/>
            <a:ext cx="426267" cy="4092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1EFC7EA-9DF8-1AF3-6179-A8BC7EC65691}"/>
              </a:ext>
            </a:extLst>
          </p:cNvPr>
          <p:cNvSpPr txBox="1"/>
          <p:nvPr/>
        </p:nvSpPr>
        <p:spPr>
          <a:xfrm>
            <a:off x="5291590" y="2310609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dependency</a:t>
            </a:r>
            <a:endParaRPr lang="fr-FR" sz="20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A63E41C4-067A-8323-810F-6DEA1B46E3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7979086"/>
              </p:ext>
            </p:extLst>
          </p:nvPr>
        </p:nvGraphicFramePr>
        <p:xfrm>
          <a:off x="9095342" y="4778889"/>
          <a:ext cx="1662868" cy="1325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925B6C6F-DC0A-6652-FAA9-E5D163A534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95342" y="4778889"/>
                        <a:ext cx="1662868" cy="1325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4478BACD-F98C-DA08-08A4-E10A5CE4C1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7898560"/>
              </p:ext>
            </p:extLst>
          </p:nvPr>
        </p:nvGraphicFramePr>
        <p:xfrm>
          <a:off x="6544806" y="4240444"/>
          <a:ext cx="1308533" cy="791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EA69F9D-EC3C-5D0B-E2B0-A4579829B9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544806" y="4240444"/>
                        <a:ext cx="1308533" cy="791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7B69B2C1-E85D-F363-3600-E4BF4D85EDC2}"/>
              </a:ext>
            </a:extLst>
          </p:cNvPr>
          <p:cNvSpPr txBox="1"/>
          <p:nvPr/>
        </p:nvSpPr>
        <p:spPr>
          <a:xfrm>
            <a:off x="6719810" y="4369138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7D7DC4-5562-5121-9EE9-093BCE78B43D}"/>
              </a:ext>
            </a:extLst>
          </p:cNvPr>
          <p:cNvSpPr txBox="1"/>
          <p:nvPr/>
        </p:nvSpPr>
        <p:spPr>
          <a:xfrm>
            <a:off x="9166107" y="5053444"/>
            <a:ext cx="15792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4</a:t>
            </a:r>
          </a:p>
          <a:p>
            <a:r>
              <a:rPr lang="fr-FR" dirty="0"/>
              <a:t> = </a:t>
            </a:r>
            <a:r>
              <a:rPr lang="fr-FR" dirty="0" err="1"/>
              <a:t>func</a:t>
            </a:r>
            <a:r>
              <a:rPr lang="fr-FR" dirty="0"/>
              <a:t>( </a:t>
            </a:r>
          </a:p>
          <a:p>
            <a:r>
              <a:rPr lang="fr-FR" dirty="0"/>
              <a:t>  RDD2, RDD3 )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ABCCAE7-5128-7A67-AC8A-72395F03BF65}"/>
              </a:ext>
            </a:extLst>
          </p:cNvPr>
          <p:cNvCxnSpPr>
            <a:cxnSpLocks/>
          </p:cNvCxnSpPr>
          <p:nvPr/>
        </p:nvCxnSpPr>
        <p:spPr>
          <a:xfrm flipH="1" flipV="1">
            <a:off x="7962266" y="4553804"/>
            <a:ext cx="1030223" cy="3679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477D893-A967-E880-E2D3-7E7D1ADCC2EC}"/>
              </a:ext>
            </a:extLst>
          </p:cNvPr>
          <p:cNvCxnSpPr>
            <a:cxnSpLocks/>
          </p:cNvCxnSpPr>
          <p:nvPr/>
        </p:nvCxnSpPr>
        <p:spPr>
          <a:xfrm flipH="1" flipV="1">
            <a:off x="6709497" y="3491093"/>
            <a:ext cx="2306548" cy="12877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3EAFF9A-ABAD-227B-0EE1-EBEB7C34AC05}"/>
              </a:ext>
            </a:extLst>
          </p:cNvPr>
          <p:cNvSpPr txBox="1"/>
          <p:nvPr/>
        </p:nvSpPr>
        <p:spPr>
          <a:xfrm>
            <a:off x="7689729" y="3697986"/>
            <a:ext cx="1640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dependencies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5562060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7DC12-E6B4-CA83-A67B-B0C5975EA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087" y="116004"/>
            <a:ext cx="11879826" cy="976978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Call </a:t>
            </a:r>
            <a:r>
              <a:rPr lang="fr-FR" dirty="0" err="1"/>
              <a:t>compute</a:t>
            </a:r>
            <a:r>
              <a:rPr lang="fr-FR" dirty="0"/>
              <a:t>() =&gt; … </a:t>
            </a:r>
            <a:r>
              <a:rPr lang="fr-FR" dirty="0" err="1"/>
              <a:t>dependency.compute</a:t>
            </a:r>
            <a:r>
              <a:rPr lang="fr-FR" dirty="0"/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095795-E89C-D90F-5717-8B028A976F70}"/>
              </a:ext>
            </a:extLst>
          </p:cNvPr>
          <p:cNvSpPr txBox="1"/>
          <p:nvPr/>
        </p:nvSpPr>
        <p:spPr>
          <a:xfrm>
            <a:off x="8269810" y="6194526"/>
            <a:ext cx="27024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(1) : rdd4.compute()</a:t>
            </a:r>
          </a:p>
          <a:p>
            <a:endParaRPr lang="fr-FR" sz="2400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25B6C6F-DC0A-6652-FAA9-E5D163A534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49354" y="1761030"/>
          <a:ext cx="1261297" cy="791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925B6C6F-DC0A-6652-FAA9-E5D163A534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49354" y="1761030"/>
                        <a:ext cx="1261297" cy="791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F677C5C-F71A-A8B9-54FB-4A4B1B17A2BB}"/>
              </a:ext>
            </a:extLst>
          </p:cNvPr>
          <p:cNvSpPr txBox="1"/>
          <p:nvPr/>
        </p:nvSpPr>
        <p:spPr>
          <a:xfrm>
            <a:off x="3814043" y="1864841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1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EA69F9D-EC3C-5D0B-E2B0-A4579829B94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79345" y="2926275"/>
          <a:ext cx="1662868" cy="10054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EA69F9D-EC3C-5D0B-E2B0-A4579829B9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79345" y="2926275"/>
                        <a:ext cx="1662868" cy="10054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AA7F016-BA60-389A-9B8B-AE06A0D626C6}"/>
              </a:ext>
            </a:extLst>
          </p:cNvPr>
          <p:cNvSpPr txBox="1"/>
          <p:nvPr/>
        </p:nvSpPr>
        <p:spPr>
          <a:xfrm>
            <a:off x="5038097" y="3062544"/>
            <a:ext cx="1592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2</a:t>
            </a:r>
          </a:p>
          <a:p>
            <a:r>
              <a:rPr lang="fr-FR" dirty="0"/>
              <a:t> = </a:t>
            </a:r>
            <a:r>
              <a:rPr lang="fr-FR" dirty="0" err="1"/>
              <a:t>func</a:t>
            </a:r>
            <a:r>
              <a:rPr lang="fr-FR" dirty="0"/>
              <a:t>( RDD1 )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A63E41C4-067A-8323-810F-6DEA1B46E3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095342" y="4778889"/>
          <a:ext cx="1662868" cy="1325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A63E41C4-067A-8323-810F-6DEA1B46E3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95342" y="4778889"/>
                        <a:ext cx="1662868" cy="1325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4478BACD-F98C-DA08-08A4-E10A5CE4C1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44806" y="4240444"/>
          <a:ext cx="1308533" cy="791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4478BACD-F98C-DA08-08A4-E10A5CE4C1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544806" y="4240444"/>
                        <a:ext cx="1308533" cy="791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7B69B2C1-E85D-F363-3600-E4BF4D85EDC2}"/>
              </a:ext>
            </a:extLst>
          </p:cNvPr>
          <p:cNvSpPr txBox="1"/>
          <p:nvPr/>
        </p:nvSpPr>
        <p:spPr>
          <a:xfrm>
            <a:off x="6719810" y="4369138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7D7DC4-5562-5121-9EE9-093BCE78B43D}"/>
              </a:ext>
            </a:extLst>
          </p:cNvPr>
          <p:cNvSpPr txBox="1"/>
          <p:nvPr/>
        </p:nvSpPr>
        <p:spPr>
          <a:xfrm>
            <a:off x="9166107" y="5053444"/>
            <a:ext cx="15792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4</a:t>
            </a:r>
          </a:p>
          <a:p>
            <a:r>
              <a:rPr lang="fr-FR" dirty="0"/>
              <a:t> = </a:t>
            </a:r>
            <a:r>
              <a:rPr lang="fr-FR" dirty="0" err="1"/>
              <a:t>func</a:t>
            </a:r>
            <a:r>
              <a:rPr lang="fr-FR" dirty="0"/>
              <a:t>( </a:t>
            </a:r>
          </a:p>
          <a:p>
            <a:r>
              <a:rPr lang="fr-FR" dirty="0"/>
              <a:t>  RDD2, RDD3 )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DC5328-F558-25C3-C964-C01F0D4A6A40}"/>
              </a:ext>
            </a:extLst>
          </p:cNvPr>
          <p:cNvSpPr txBox="1"/>
          <p:nvPr/>
        </p:nvSpPr>
        <p:spPr>
          <a:xfrm>
            <a:off x="8699233" y="3796031"/>
            <a:ext cx="28499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(2a) : rdd3.compute()</a:t>
            </a:r>
          </a:p>
          <a:p>
            <a:endParaRPr lang="fr-FR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A9ECCF-A9D4-4EDF-ACB3-5474E106B6ED}"/>
              </a:ext>
            </a:extLst>
          </p:cNvPr>
          <p:cNvSpPr txBox="1"/>
          <p:nvPr/>
        </p:nvSpPr>
        <p:spPr>
          <a:xfrm>
            <a:off x="7814871" y="3247755"/>
            <a:ext cx="28643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(2b) : rdd2.compute()</a:t>
            </a:r>
          </a:p>
        </p:txBody>
      </p:sp>
      <p:sp>
        <p:nvSpPr>
          <p:cNvPr id="16" name="Arrow: Curved Up 15">
            <a:extLst>
              <a:ext uri="{FF2B5EF4-FFF2-40B4-BE49-F238E27FC236}">
                <a16:creationId xmlns:a16="http://schemas.microsoft.com/office/drawing/2014/main" id="{A0FABD7E-22C2-DC40-3D9F-1913B6B72326}"/>
              </a:ext>
            </a:extLst>
          </p:cNvPr>
          <p:cNvSpPr/>
          <p:nvPr/>
        </p:nvSpPr>
        <p:spPr>
          <a:xfrm rot="12542338">
            <a:off x="8051362" y="4436888"/>
            <a:ext cx="1059024" cy="503853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7" name="Arrow: Curved Up 16">
            <a:extLst>
              <a:ext uri="{FF2B5EF4-FFF2-40B4-BE49-F238E27FC236}">
                <a16:creationId xmlns:a16="http://schemas.microsoft.com/office/drawing/2014/main" id="{0297D2E8-D95B-141F-C7EB-3D58E60E6164}"/>
              </a:ext>
            </a:extLst>
          </p:cNvPr>
          <p:cNvSpPr/>
          <p:nvPr/>
        </p:nvSpPr>
        <p:spPr>
          <a:xfrm rot="12542338">
            <a:off x="6740060" y="3831603"/>
            <a:ext cx="2599584" cy="503853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0" name="Arrow: Curved Up 19">
            <a:extLst>
              <a:ext uri="{FF2B5EF4-FFF2-40B4-BE49-F238E27FC236}">
                <a16:creationId xmlns:a16="http://schemas.microsoft.com/office/drawing/2014/main" id="{5F5D9F6D-3763-EF95-FC4F-01468983D70F}"/>
              </a:ext>
            </a:extLst>
          </p:cNvPr>
          <p:cNvSpPr/>
          <p:nvPr/>
        </p:nvSpPr>
        <p:spPr>
          <a:xfrm rot="12542338">
            <a:off x="4999320" y="2068509"/>
            <a:ext cx="1437694" cy="503853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30A043-DF02-50D2-D3F0-F92CB890F048}"/>
              </a:ext>
            </a:extLst>
          </p:cNvPr>
          <p:cNvSpPr txBox="1"/>
          <p:nvPr/>
        </p:nvSpPr>
        <p:spPr>
          <a:xfrm>
            <a:off x="6199096" y="1870245"/>
            <a:ext cx="2702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(3) : rdd1.compute()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851D7C3A-F519-EB03-2AC3-B60EA848474F}"/>
              </a:ext>
            </a:extLst>
          </p:cNvPr>
          <p:cNvSpPr/>
          <p:nvPr/>
        </p:nvSpPr>
        <p:spPr>
          <a:xfrm>
            <a:off x="6062574" y="6194526"/>
            <a:ext cx="1933066" cy="4768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96441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22CE8-4F84-2F01-C62D-3D1DF3A7C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691" y="276634"/>
            <a:ext cx="11702844" cy="1325563"/>
          </a:xfrm>
        </p:spPr>
        <p:txBody>
          <a:bodyPr/>
          <a:lstStyle/>
          <a:p>
            <a:r>
              <a:rPr lang="fr-FR" dirty="0"/>
              <a:t>RDD </a:t>
            </a:r>
            <a:r>
              <a:rPr lang="fr-FR" dirty="0" err="1"/>
              <a:t>Dependencies</a:t>
            </a:r>
            <a:r>
              <a:rPr lang="fr-FR" dirty="0"/>
              <a:t> : DAG (</a:t>
            </a:r>
            <a:r>
              <a:rPr lang="fr-FR" dirty="0" err="1"/>
              <a:t>Directed</a:t>
            </a:r>
            <a:r>
              <a:rPr lang="fr-FR" dirty="0"/>
              <a:t> </a:t>
            </a:r>
            <a:r>
              <a:rPr lang="fr-FR" dirty="0" err="1"/>
              <a:t>Acyclic</a:t>
            </a:r>
            <a:r>
              <a:rPr lang="fr-FR" dirty="0"/>
              <a:t> Graph)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25469CE-3106-64CC-CA65-7A96FE007C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2418720"/>
              </p:ext>
            </p:extLst>
          </p:nvPr>
        </p:nvGraphicFramePr>
        <p:xfrm>
          <a:off x="1928003" y="2251419"/>
          <a:ext cx="1662868" cy="1325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C4C4AD06-F01D-4E7D-1AF1-4DDB8C7406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28003" y="2251419"/>
                        <a:ext cx="1662868" cy="1325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F4695C3-E1AF-DC25-E86A-03C8E64BBDDF}"/>
              </a:ext>
            </a:extLst>
          </p:cNvPr>
          <p:cNvSpPr txBox="1"/>
          <p:nvPr/>
        </p:nvSpPr>
        <p:spPr>
          <a:xfrm>
            <a:off x="2241444" y="2337620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1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D6BCED5-AEAB-197E-1911-E759434D59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6484636"/>
              </p:ext>
            </p:extLst>
          </p:nvPr>
        </p:nvGraphicFramePr>
        <p:xfrm>
          <a:off x="1928003" y="3974522"/>
          <a:ext cx="1662868" cy="1325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25469CE-3106-64CC-CA65-7A96FE007C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28003" y="3974522"/>
                        <a:ext cx="1662868" cy="1325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5551194-1DFC-943A-7BC1-71F5FF4F84C6}"/>
              </a:ext>
            </a:extLst>
          </p:cNvPr>
          <p:cNvSpPr txBox="1"/>
          <p:nvPr/>
        </p:nvSpPr>
        <p:spPr>
          <a:xfrm>
            <a:off x="2241444" y="4060723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3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AC293FB-728B-8BBD-2214-428588909A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7572867"/>
              </p:ext>
            </p:extLst>
          </p:nvPr>
        </p:nvGraphicFramePr>
        <p:xfrm>
          <a:off x="5229183" y="2251419"/>
          <a:ext cx="1662868" cy="1325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25469CE-3106-64CC-CA65-7A96FE007C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29183" y="2251419"/>
                        <a:ext cx="1662868" cy="1325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E8945DC-68DE-2EDE-294C-042A1CE73D89}"/>
              </a:ext>
            </a:extLst>
          </p:cNvPr>
          <p:cNvSpPr txBox="1"/>
          <p:nvPr/>
        </p:nvSpPr>
        <p:spPr>
          <a:xfrm>
            <a:off x="5299948" y="2383786"/>
            <a:ext cx="1592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2</a:t>
            </a:r>
          </a:p>
          <a:p>
            <a:r>
              <a:rPr lang="fr-FR" dirty="0"/>
              <a:t> = </a:t>
            </a:r>
            <a:r>
              <a:rPr lang="fr-FR" dirty="0" err="1"/>
              <a:t>func</a:t>
            </a:r>
            <a:r>
              <a:rPr lang="fr-FR" dirty="0"/>
              <a:t>( RDD1 )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6591BE6-FBF0-636E-2AF6-C6E3D4EAE7B1}"/>
              </a:ext>
            </a:extLst>
          </p:cNvPr>
          <p:cNvCxnSpPr>
            <a:cxnSpLocks/>
          </p:cNvCxnSpPr>
          <p:nvPr/>
        </p:nvCxnSpPr>
        <p:spPr>
          <a:xfrm flipH="1">
            <a:off x="3753154" y="3133356"/>
            <a:ext cx="122411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row: Left 12">
            <a:extLst>
              <a:ext uri="{FF2B5EF4-FFF2-40B4-BE49-F238E27FC236}">
                <a16:creationId xmlns:a16="http://schemas.microsoft.com/office/drawing/2014/main" id="{11725596-862D-FF6D-7E45-284890EEF02C}"/>
              </a:ext>
            </a:extLst>
          </p:cNvPr>
          <p:cNvSpPr/>
          <p:nvPr/>
        </p:nvSpPr>
        <p:spPr>
          <a:xfrm rot="10800000">
            <a:off x="3944883" y="2479123"/>
            <a:ext cx="1032387" cy="43507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C7BE1F-CCE8-980C-33B4-978F64AF7AFC}"/>
              </a:ext>
            </a:extLst>
          </p:cNvPr>
          <p:cNvSpPr txBox="1"/>
          <p:nvPr/>
        </p:nvSpPr>
        <p:spPr>
          <a:xfrm>
            <a:off x="3590871" y="1926661"/>
            <a:ext cx="1812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Data propagation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D39271-67E0-6E19-4DCA-0266397FFD84}"/>
              </a:ext>
            </a:extLst>
          </p:cNvPr>
          <p:cNvSpPr txBox="1"/>
          <p:nvPr/>
        </p:nvSpPr>
        <p:spPr>
          <a:xfrm>
            <a:off x="3790188" y="3179483"/>
            <a:ext cx="1414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Computation</a:t>
            </a:r>
          </a:p>
          <a:p>
            <a:r>
              <a:rPr lang="fr-FR" dirty="0" err="1"/>
              <a:t>dependency</a:t>
            </a:r>
            <a:endParaRPr lang="fr-FR" dirty="0"/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47691E86-AFE4-A382-A74F-5E3F6454A483}"/>
              </a:ext>
            </a:extLst>
          </p:cNvPr>
          <p:cNvSpPr/>
          <p:nvPr/>
        </p:nvSpPr>
        <p:spPr>
          <a:xfrm rot="12862942">
            <a:off x="7176625" y="3152467"/>
            <a:ext cx="1032387" cy="43507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EACEB60D-8C5E-7D1E-F3EC-7C767DB71566}"/>
              </a:ext>
            </a:extLst>
          </p:cNvPr>
          <p:cNvSpPr/>
          <p:nvPr/>
        </p:nvSpPr>
        <p:spPr>
          <a:xfrm rot="10352045">
            <a:off x="4020423" y="4176859"/>
            <a:ext cx="4080387" cy="43507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E5FDE379-39E1-7978-4FE6-AB3E2525FE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4732500"/>
              </p:ext>
            </p:extLst>
          </p:nvPr>
        </p:nvGraphicFramePr>
        <p:xfrm>
          <a:off x="8363693" y="3311740"/>
          <a:ext cx="1662868" cy="1325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4AC293FB-728B-8BBD-2214-428588909A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63693" y="3311740"/>
                        <a:ext cx="1662868" cy="1325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DEBFEAD0-A335-5F37-DF96-BF331087BD19}"/>
              </a:ext>
            </a:extLst>
          </p:cNvPr>
          <p:cNvSpPr txBox="1"/>
          <p:nvPr/>
        </p:nvSpPr>
        <p:spPr>
          <a:xfrm>
            <a:off x="8459412" y="3563439"/>
            <a:ext cx="16321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RDD 4</a:t>
            </a:r>
          </a:p>
          <a:p>
            <a:r>
              <a:rPr lang="fr-FR" dirty="0"/>
              <a:t> = </a:t>
            </a:r>
            <a:r>
              <a:rPr lang="fr-FR" dirty="0" err="1"/>
              <a:t>func</a:t>
            </a:r>
            <a:r>
              <a:rPr lang="fr-FR" dirty="0"/>
              <a:t>( </a:t>
            </a:r>
          </a:p>
          <a:p>
            <a:r>
              <a:rPr lang="fr-FR" dirty="0"/>
              <a:t>   RDD2, RDD3)</a:t>
            </a:r>
          </a:p>
        </p:txBody>
      </p:sp>
      <p:sp>
        <p:nvSpPr>
          <p:cNvPr id="20" name="&quot;Not Allowed&quot; Symbol 19">
            <a:extLst>
              <a:ext uri="{FF2B5EF4-FFF2-40B4-BE49-F238E27FC236}">
                <a16:creationId xmlns:a16="http://schemas.microsoft.com/office/drawing/2014/main" id="{8175F0CE-7FA6-A3EB-0881-28FB9C6E2FE5}"/>
              </a:ext>
            </a:extLst>
          </p:cNvPr>
          <p:cNvSpPr/>
          <p:nvPr/>
        </p:nvSpPr>
        <p:spPr>
          <a:xfrm>
            <a:off x="869197" y="4486769"/>
            <a:ext cx="376084" cy="384523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&quot;Not Allowed&quot; Symbol 20">
            <a:extLst>
              <a:ext uri="{FF2B5EF4-FFF2-40B4-BE49-F238E27FC236}">
                <a16:creationId xmlns:a16="http://schemas.microsoft.com/office/drawing/2014/main" id="{48543D53-B4E1-36D5-A0BF-6BD7426EDC4B}"/>
              </a:ext>
            </a:extLst>
          </p:cNvPr>
          <p:cNvSpPr/>
          <p:nvPr/>
        </p:nvSpPr>
        <p:spPr>
          <a:xfrm>
            <a:off x="869197" y="2721938"/>
            <a:ext cx="376084" cy="384523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2" name="Arrow: Left 21">
            <a:extLst>
              <a:ext uri="{FF2B5EF4-FFF2-40B4-BE49-F238E27FC236}">
                <a16:creationId xmlns:a16="http://schemas.microsoft.com/office/drawing/2014/main" id="{43F43A21-1B33-93C2-64CA-3289141F6478}"/>
              </a:ext>
            </a:extLst>
          </p:cNvPr>
          <p:cNvSpPr/>
          <p:nvPr/>
        </p:nvSpPr>
        <p:spPr>
          <a:xfrm rot="10800000">
            <a:off x="1422287" y="2659958"/>
            <a:ext cx="437434" cy="43507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Arrow: Left 22">
            <a:extLst>
              <a:ext uri="{FF2B5EF4-FFF2-40B4-BE49-F238E27FC236}">
                <a16:creationId xmlns:a16="http://schemas.microsoft.com/office/drawing/2014/main" id="{7AED740F-D04C-26E8-8C9A-4FD2565ED30B}"/>
              </a:ext>
            </a:extLst>
          </p:cNvPr>
          <p:cNvSpPr/>
          <p:nvPr/>
        </p:nvSpPr>
        <p:spPr>
          <a:xfrm rot="10800000">
            <a:off x="1403452" y="4430055"/>
            <a:ext cx="437434" cy="43507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&quot;Not Allowed&quot; Symbol 23">
            <a:extLst>
              <a:ext uri="{FF2B5EF4-FFF2-40B4-BE49-F238E27FC236}">
                <a16:creationId xmlns:a16="http://schemas.microsoft.com/office/drawing/2014/main" id="{858189AD-E50A-319C-AEC3-015AAA18DF64}"/>
              </a:ext>
            </a:extLst>
          </p:cNvPr>
          <p:cNvSpPr/>
          <p:nvPr/>
        </p:nvSpPr>
        <p:spPr>
          <a:xfrm>
            <a:off x="10917765" y="3721345"/>
            <a:ext cx="376084" cy="384523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Arrow: Left 24">
            <a:extLst>
              <a:ext uri="{FF2B5EF4-FFF2-40B4-BE49-F238E27FC236}">
                <a16:creationId xmlns:a16="http://schemas.microsoft.com/office/drawing/2014/main" id="{1517F190-9E0B-71C0-BC06-3E34A0FE1E39}"/>
              </a:ext>
            </a:extLst>
          </p:cNvPr>
          <p:cNvSpPr/>
          <p:nvPr/>
        </p:nvSpPr>
        <p:spPr>
          <a:xfrm rot="10800000">
            <a:off x="10285960" y="3721345"/>
            <a:ext cx="437434" cy="43507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20FD19A8-093C-133B-AB0C-46026B421C29}"/>
              </a:ext>
            </a:extLst>
          </p:cNvPr>
          <p:cNvSpPr/>
          <p:nvPr/>
        </p:nvSpPr>
        <p:spPr>
          <a:xfrm rot="16200000">
            <a:off x="10744647" y="5135560"/>
            <a:ext cx="308963" cy="1120738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8E1D5D1E-3AF2-031F-A5D5-A7FFAD0EDBF0}"/>
              </a:ext>
            </a:extLst>
          </p:cNvPr>
          <p:cNvSpPr/>
          <p:nvPr/>
        </p:nvSpPr>
        <p:spPr>
          <a:xfrm rot="16200000">
            <a:off x="5894448" y="1713637"/>
            <a:ext cx="369332" cy="8024956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578F28-B164-3F41-C2B0-E6088C9EDB50}"/>
              </a:ext>
            </a:extLst>
          </p:cNvPr>
          <p:cNvSpPr txBox="1"/>
          <p:nvPr/>
        </p:nvSpPr>
        <p:spPr>
          <a:xfrm>
            <a:off x="5299948" y="6039465"/>
            <a:ext cx="2376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Transformation DAG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EA226D-2425-7484-011F-59B3FE10889B}"/>
              </a:ext>
            </a:extLst>
          </p:cNvPr>
          <p:cNvSpPr txBox="1"/>
          <p:nvPr/>
        </p:nvSpPr>
        <p:spPr>
          <a:xfrm>
            <a:off x="10125365" y="5900965"/>
            <a:ext cx="2066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Terminal </a:t>
            </a:r>
            <a:r>
              <a:rPr lang="fr-FR" dirty="0" err="1"/>
              <a:t>Result</a:t>
            </a:r>
            <a:endParaRPr lang="fr-FR" dirty="0"/>
          </a:p>
          <a:p>
            <a:r>
              <a:rPr lang="fr-FR" dirty="0"/>
              <a:t>(</a:t>
            </a:r>
            <a:r>
              <a:rPr lang="fr-FR" dirty="0" err="1"/>
              <a:t>example</a:t>
            </a:r>
            <a:r>
              <a:rPr lang="fr-FR" dirty="0"/>
              <a:t>: .count() 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48B266-84FA-C8B5-C928-ED032738F6C9}"/>
              </a:ext>
            </a:extLst>
          </p:cNvPr>
          <p:cNvSpPr txBox="1"/>
          <p:nvPr/>
        </p:nvSpPr>
        <p:spPr>
          <a:xfrm>
            <a:off x="307855" y="5900964"/>
            <a:ext cx="2066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RDD Init</a:t>
            </a:r>
          </a:p>
          <a:p>
            <a:r>
              <a:rPr lang="fr-FR" dirty="0"/>
              <a:t>(</a:t>
            </a:r>
            <a:r>
              <a:rPr lang="fr-FR" dirty="0" err="1"/>
              <a:t>example</a:t>
            </a:r>
            <a:r>
              <a:rPr lang="fr-FR" dirty="0"/>
              <a:t>: .</a:t>
            </a:r>
            <a:r>
              <a:rPr lang="fr-FR" dirty="0" err="1"/>
              <a:t>read</a:t>
            </a:r>
            <a:r>
              <a:rPr lang="fr-FR" dirty="0"/>
              <a:t>() )</a:t>
            </a: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1EF4CB89-F595-9751-4AED-28027D77A5CF}"/>
              </a:ext>
            </a:extLst>
          </p:cNvPr>
          <p:cNvSpPr/>
          <p:nvPr/>
        </p:nvSpPr>
        <p:spPr>
          <a:xfrm rot="16200000">
            <a:off x="926153" y="5123486"/>
            <a:ext cx="308963" cy="1120738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9870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1C7DA-D9DB-65B6-ADE0-70684E987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of LAKE </a:t>
            </a:r>
            <a:r>
              <a:rPr lang="fr-FR" dirty="0" err="1"/>
              <a:t>Aggregation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9FB36E-486A-46AB-67A9-93C734464B43}"/>
              </a:ext>
            </a:extLst>
          </p:cNvPr>
          <p:cNvSpPr txBox="1"/>
          <p:nvPr/>
        </p:nvSpPr>
        <p:spPr>
          <a:xfrm>
            <a:off x="2567763" y="1759689"/>
            <a:ext cx="773243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INSERT OVERWRITE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lake_team_domain.table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SELECT * FROM (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SELECT * FROM table1 WHERE ..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UNION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SELECT * FROM table2 WHERE ..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UNION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SELECT * FROM table3 WHERE ..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UNION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SELECT * FROM table4 WHERE ..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SORT BY col1, col2, col3     -- idem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sortWithinPartition</a:t>
            </a: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8A0B94F-84B4-06BA-491A-4D45799675EF}"/>
              </a:ext>
            </a:extLst>
          </p:cNvPr>
          <p:cNvSpPr/>
          <p:nvPr/>
        </p:nvSpPr>
        <p:spPr>
          <a:xfrm rot="16896999">
            <a:off x="-939515" y="1107057"/>
            <a:ext cx="29829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254401907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C759-1860-4C2A-2F67-3355E2AC5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3 </a:t>
            </a:r>
            <a:r>
              <a:rPr lang="fr-FR" dirty="0" err="1"/>
              <a:t>equivalent</a:t>
            </a:r>
            <a:r>
              <a:rPr lang="fr-FR" dirty="0"/>
              <a:t> </a:t>
            </a:r>
            <a:r>
              <a:rPr lang="fr-FR" dirty="0" err="1"/>
              <a:t>formalisms</a:t>
            </a:r>
            <a:r>
              <a:rPr lang="fr-FR" dirty="0"/>
              <a:t>:</a:t>
            </a:r>
            <a:br>
              <a:rPr lang="fr-FR" dirty="0"/>
            </a:br>
            <a:r>
              <a:rPr lang="fr-FR" dirty="0"/>
              <a:t>SSA </a:t>
            </a:r>
            <a:r>
              <a:rPr lang="fr-FR" dirty="0" err="1"/>
              <a:t>create</a:t>
            </a:r>
            <a:r>
              <a:rPr lang="fr-FR" dirty="0"/>
              <a:t> Api,  Expression </a:t>
            </a:r>
            <a:r>
              <a:rPr lang="fr-FR" dirty="0" err="1"/>
              <a:t>Algebra</a:t>
            </a:r>
            <a:r>
              <a:rPr lang="fr-FR" dirty="0"/>
              <a:t>,  DAG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82842B-DF40-CBC9-B87E-12351E80DD70}"/>
              </a:ext>
            </a:extLst>
          </p:cNvPr>
          <p:cNvSpPr txBox="1"/>
          <p:nvPr/>
        </p:nvSpPr>
        <p:spPr>
          <a:xfrm>
            <a:off x="1082798" y="3067719"/>
            <a:ext cx="33091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/>
              <a:t>RDD rdd1 = … </a:t>
            </a:r>
            <a:r>
              <a:rPr lang="fr-FR" sz="1800" dirty="0" err="1"/>
              <a:t>read</a:t>
            </a:r>
            <a:endParaRPr lang="fr-FR" sz="1800" dirty="0"/>
          </a:p>
          <a:p>
            <a:r>
              <a:rPr lang="fr-FR" sz="1800" dirty="0"/>
              <a:t>RDD rdd2   =  rdd1 .</a:t>
            </a:r>
            <a:r>
              <a:rPr lang="fr-FR" sz="1800" dirty="0" err="1"/>
              <a:t>map</a:t>
            </a:r>
            <a:r>
              <a:rPr lang="fr-FR" sz="1800" dirty="0"/>
              <a:t>( .. )</a:t>
            </a:r>
          </a:p>
          <a:p>
            <a:r>
              <a:rPr lang="fr-FR" sz="1800" dirty="0"/>
              <a:t>RDD rdd3 = .. </a:t>
            </a:r>
            <a:r>
              <a:rPr lang="fr-FR" sz="1800" dirty="0" err="1"/>
              <a:t>read</a:t>
            </a:r>
            <a:endParaRPr lang="fr-FR" sz="1800" dirty="0"/>
          </a:p>
          <a:p>
            <a:r>
              <a:rPr lang="fr-FR" sz="1800" dirty="0"/>
              <a:t>RDD rdd4 = rdd2 .</a:t>
            </a:r>
            <a:r>
              <a:rPr lang="fr-FR" sz="1800" dirty="0" err="1"/>
              <a:t>join</a:t>
            </a:r>
            <a:r>
              <a:rPr lang="fr-FR" sz="1800" dirty="0"/>
              <a:t>( rdd3 )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C01DCE-76D5-7FC7-DFF0-34685CF377CD}"/>
              </a:ext>
            </a:extLst>
          </p:cNvPr>
          <p:cNvSpPr txBox="1"/>
          <p:nvPr/>
        </p:nvSpPr>
        <p:spPr>
          <a:xfrm>
            <a:off x="501847" y="2064945"/>
            <a:ext cx="564372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SSA = Single State </a:t>
            </a:r>
            <a:r>
              <a:rPr lang="fr-FR" sz="3200" b="1" dirty="0" err="1"/>
              <a:t>Assignments</a:t>
            </a:r>
            <a:br>
              <a:rPr lang="fr-FR" sz="3200" b="1" dirty="0"/>
            </a:br>
            <a:r>
              <a:rPr lang="fr-FR" sz="3200" b="1" dirty="0"/>
              <a:t>RDD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18B5CC-2FAD-DB59-CA13-69A533012CDF}"/>
              </a:ext>
            </a:extLst>
          </p:cNvPr>
          <p:cNvSpPr txBox="1"/>
          <p:nvPr/>
        </p:nvSpPr>
        <p:spPr>
          <a:xfrm>
            <a:off x="7139633" y="1997782"/>
            <a:ext cx="4214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Expression </a:t>
            </a:r>
            <a:r>
              <a:rPr lang="fr-FR" sz="3200" b="1" dirty="0" err="1"/>
              <a:t>Algebra</a:t>
            </a:r>
            <a:r>
              <a:rPr lang="fr-FR" sz="3200" b="1" dirty="0"/>
              <a:t>,  </a:t>
            </a:r>
            <a:r>
              <a:rPr lang="fr-FR" sz="3200" b="1" dirty="0" err="1"/>
              <a:t>Sql</a:t>
            </a:r>
            <a:endParaRPr lang="fr-FR" sz="32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9B4A9A-35C4-9AAA-76BC-B2C3B0F760F3}"/>
              </a:ext>
            </a:extLst>
          </p:cNvPr>
          <p:cNvSpPr txBox="1"/>
          <p:nvPr/>
        </p:nvSpPr>
        <p:spPr>
          <a:xfrm>
            <a:off x="7741397" y="2652221"/>
            <a:ext cx="42575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SELECT  </a:t>
            </a:r>
            <a:r>
              <a:rPr lang="fr-FR" sz="2400" dirty="0" err="1"/>
              <a:t>map</a:t>
            </a:r>
            <a:r>
              <a:rPr lang="fr-FR" sz="2400" dirty="0"/>
              <a:t>(t1) FROM Table1 t1</a:t>
            </a:r>
            <a:br>
              <a:rPr lang="fr-FR" sz="2400" dirty="0"/>
            </a:br>
            <a:r>
              <a:rPr lang="fr-FR" sz="2400" dirty="0"/>
              <a:t>JOIN Table2 t2 on ..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EEE155-4F8A-DDD1-38CF-50DD8A4AE96C}"/>
              </a:ext>
            </a:extLst>
          </p:cNvPr>
          <p:cNvSpPr txBox="1"/>
          <p:nvPr/>
        </p:nvSpPr>
        <p:spPr>
          <a:xfrm>
            <a:off x="7601287" y="3714152"/>
            <a:ext cx="46669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new </a:t>
            </a:r>
            <a:r>
              <a:rPr lang="fr-FR" sz="2400" dirty="0" err="1"/>
              <a:t>JoinRDD</a:t>
            </a:r>
            <a:r>
              <a:rPr lang="fr-FR" sz="2400" dirty="0"/>
              <a:t>( </a:t>
            </a:r>
            <a:br>
              <a:rPr lang="fr-FR" sz="2400" dirty="0"/>
            </a:br>
            <a:r>
              <a:rPr lang="fr-FR" sz="2400" dirty="0"/>
              <a:t>    new </a:t>
            </a:r>
            <a:r>
              <a:rPr lang="fr-FR" sz="2400" dirty="0" err="1"/>
              <a:t>MapRDD</a:t>
            </a:r>
            <a:r>
              <a:rPr lang="fr-FR" sz="2400" dirty="0"/>
              <a:t>( </a:t>
            </a:r>
            <a:r>
              <a:rPr lang="fr-FR" sz="2400" dirty="0" err="1"/>
              <a:t>readRDD</a:t>
            </a:r>
            <a:r>
              <a:rPr lang="fr-FR" sz="2400" dirty="0"/>
              <a:t>(table1) ),</a:t>
            </a:r>
          </a:p>
          <a:p>
            <a:r>
              <a:rPr lang="fr-FR" sz="2400" dirty="0"/>
              <a:t>    </a:t>
            </a:r>
            <a:r>
              <a:rPr lang="fr-FR" sz="2400" dirty="0" err="1"/>
              <a:t>readRDD</a:t>
            </a:r>
            <a:r>
              <a:rPr lang="fr-FR" sz="2400" dirty="0"/>
              <a:t>(table2)</a:t>
            </a:r>
          </a:p>
          <a:p>
            <a:r>
              <a:rPr lang="fr-FR" sz="2400" dirty="0"/>
              <a:t>    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BC5AF4-D01F-8522-FFA0-9F6CC03C6863}"/>
              </a:ext>
            </a:extLst>
          </p:cNvPr>
          <p:cNvSpPr txBox="1"/>
          <p:nvPr/>
        </p:nvSpPr>
        <p:spPr>
          <a:xfrm>
            <a:off x="5395794" y="4794883"/>
            <a:ext cx="937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DAG</a:t>
            </a:r>
          </a:p>
        </p:txBody>
      </p:sp>
      <p:sp>
        <p:nvSpPr>
          <p:cNvPr id="11" name="Arrow: Up-Down 10">
            <a:extLst>
              <a:ext uri="{FF2B5EF4-FFF2-40B4-BE49-F238E27FC236}">
                <a16:creationId xmlns:a16="http://schemas.microsoft.com/office/drawing/2014/main" id="{BB216CF7-46FF-F053-6235-CF0A1B944337}"/>
              </a:ext>
            </a:extLst>
          </p:cNvPr>
          <p:cNvSpPr/>
          <p:nvPr/>
        </p:nvSpPr>
        <p:spPr>
          <a:xfrm rot="18845530">
            <a:off x="5088194" y="3743804"/>
            <a:ext cx="481762" cy="885627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9D2C9ACB-95A8-BFBD-DC51-85222A3A3125}"/>
              </a:ext>
            </a:extLst>
          </p:cNvPr>
          <p:cNvSpPr/>
          <p:nvPr/>
        </p:nvSpPr>
        <p:spPr>
          <a:xfrm rot="2777646">
            <a:off x="6019641" y="3744830"/>
            <a:ext cx="481762" cy="885627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03F42DD3-F595-B955-50B1-8D411A9353B2}"/>
              </a:ext>
            </a:extLst>
          </p:cNvPr>
          <p:cNvSpPr/>
          <p:nvPr/>
        </p:nvSpPr>
        <p:spPr>
          <a:xfrm rot="5400000">
            <a:off x="5588227" y="2986187"/>
            <a:ext cx="481762" cy="885627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D62F3F90-AC8B-A2C7-4A1E-C55152CE02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24989"/>
              </p:ext>
            </p:extLst>
          </p:nvPr>
        </p:nvGraphicFramePr>
        <p:xfrm>
          <a:off x="4662919" y="5492307"/>
          <a:ext cx="487814" cy="388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25469CE-3106-64CC-CA65-7A96FE007C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62919" y="5492307"/>
                        <a:ext cx="487814" cy="388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208AE3AF-EADE-28C6-F4A5-ACC1A46758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8339874"/>
              </p:ext>
            </p:extLst>
          </p:nvPr>
        </p:nvGraphicFramePr>
        <p:xfrm>
          <a:off x="4656064" y="6072245"/>
          <a:ext cx="487814" cy="388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FD6BCED5-AEAB-197E-1911-E759434D59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56064" y="6072245"/>
                        <a:ext cx="487814" cy="388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844D68C-F2A1-1780-E485-D744F5AC1D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2604981"/>
              </p:ext>
            </p:extLst>
          </p:nvPr>
        </p:nvGraphicFramePr>
        <p:xfrm>
          <a:off x="5784108" y="5492308"/>
          <a:ext cx="487814" cy="388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4AC293FB-728B-8BBD-2214-428588909A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784108" y="5492308"/>
                        <a:ext cx="487814" cy="388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Arrow: Left 16">
            <a:extLst>
              <a:ext uri="{FF2B5EF4-FFF2-40B4-BE49-F238E27FC236}">
                <a16:creationId xmlns:a16="http://schemas.microsoft.com/office/drawing/2014/main" id="{05C65837-A9A5-8B15-AFCB-E6DDFAC07AA3}"/>
              </a:ext>
            </a:extLst>
          </p:cNvPr>
          <p:cNvSpPr/>
          <p:nvPr/>
        </p:nvSpPr>
        <p:spPr>
          <a:xfrm rot="10800000">
            <a:off x="5267074" y="5581901"/>
            <a:ext cx="444901" cy="17117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66FC6CB7-D817-EA2F-B7F8-E4F4333E3D35}"/>
              </a:ext>
            </a:extLst>
          </p:cNvPr>
          <p:cNvSpPr/>
          <p:nvPr/>
        </p:nvSpPr>
        <p:spPr>
          <a:xfrm rot="12862942">
            <a:off x="6320643" y="5732676"/>
            <a:ext cx="365735" cy="21104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Arrow: Left 18">
            <a:extLst>
              <a:ext uri="{FF2B5EF4-FFF2-40B4-BE49-F238E27FC236}">
                <a16:creationId xmlns:a16="http://schemas.microsoft.com/office/drawing/2014/main" id="{BEE7A46F-9051-F4D6-3EB2-81A20D33903A}"/>
              </a:ext>
            </a:extLst>
          </p:cNvPr>
          <p:cNvSpPr/>
          <p:nvPr/>
        </p:nvSpPr>
        <p:spPr>
          <a:xfrm rot="10352045">
            <a:off x="5227069" y="6061069"/>
            <a:ext cx="1520559" cy="17840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7265EE62-39F4-9B3F-0418-DC48179998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1840360"/>
              </p:ext>
            </p:extLst>
          </p:nvPr>
        </p:nvGraphicFramePr>
        <p:xfrm>
          <a:off x="6905297" y="5838198"/>
          <a:ext cx="487814" cy="388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E5FDE379-39E1-7978-4FE6-AB3E2525FE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905297" y="5838198"/>
                        <a:ext cx="487814" cy="388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24902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0F4C5-4DF3-299C-68B0-497B0AED8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059"/>
            <a:ext cx="10515600" cy="909955"/>
          </a:xfrm>
        </p:spPr>
        <p:txBody>
          <a:bodyPr/>
          <a:lstStyle/>
          <a:p>
            <a:pPr algn="ctr"/>
            <a:r>
              <a:rPr lang="fr-FR" dirty="0"/>
              <a:t>RDD Doc (3/3)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756533-6258-089A-B34C-BCE09EC88E17}"/>
              </a:ext>
            </a:extLst>
          </p:cNvPr>
          <p:cNvSpPr txBox="1"/>
          <p:nvPr/>
        </p:nvSpPr>
        <p:spPr>
          <a:xfrm>
            <a:off x="487680" y="1894840"/>
            <a:ext cx="11762579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All (..) in Spark is done based on these methods, </a:t>
            </a:r>
          </a:p>
          <a:p>
            <a:r>
              <a:rPr lang="en-US" sz="2400" dirty="0"/>
              <a:t>  allowing each RDD </a:t>
            </a:r>
            <a:r>
              <a:rPr lang="en-US" sz="2400" b="1" dirty="0"/>
              <a:t>to implement </a:t>
            </a:r>
            <a:r>
              <a:rPr lang="en-US" sz="2400" dirty="0"/>
              <a:t>its own </a:t>
            </a:r>
            <a:r>
              <a:rPr lang="en-US" sz="2400" b="1" dirty="0"/>
              <a:t>way of computing </a:t>
            </a:r>
            <a:r>
              <a:rPr lang="en-US" sz="2400" dirty="0"/>
              <a:t>itself. </a:t>
            </a:r>
          </a:p>
          <a:p>
            <a:endParaRPr lang="en-US" sz="2400" dirty="0"/>
          </a:p>
          <a:p>
            <a:r>
              <a:rPr lang="en-US" sz="2400" dirty="0"/>
              <a:t>Indeed, users </a:t>
            </a:r>
            <a:r>
              <a:rPr lang="en-US" sz="2400" b="1" dirty="0"/>
              <a:t>can implement </a:t>
            </a:r>
            <a:r>
              <a:rPr lang="en-US" sz="2400" dirty="0"/>
              <a:t>custom RDDs </a:t>
            </a:r>
          </a:p>
          <a:p>
            <a:r>
              <a:rPr lang="en-US" sz="2400" dirty="0"/>
              <a:t>   (e.g. for reading data from a new storage system) </a:t>
            </a:r>
          </a:p>
          <a:p>
            <a:r>
              <a:rPr lang="en-US" sz="2400" dirty="0"/>
              <a:t>  by </a:t>
            </a:r>
            <a:r>
              <a:rPr lang="en-US" sz="2400" b="1" dirty="0"/>
              <a:t>overriding </a:t>
            </a:r>
            <a:r>
              <a:rPr lang="en-US" sz="2400" dirty="0"/>
              <a:t>these functions. </a:t>
            </a:r>
          </a:p>
          <a:p>
            <a:endParaRPr lang="en-US" sz="2400" dirty="0"/>
          </a:p>
          <a:p>
            <a:r>
              <a:rPr lang="en-US" sz="2400" dirty="0"/>
              <a:t>Please refer to the</a:t>
            </a:r>
          </a:p>
          <a:p>
            <a:r>
              <a:rPr lang="en-US" sz="2400" dirty="0"/>
              <a:t>   &lt;a </a:t>
            </a:r>
            <a:r>
              <a:rPr lang="en-US" sz="2400" dirty="0" err="1"/>
              <a:t>href</a:t>
            </a:r>
            <a:r>
              <a:rPr lang="en-US" sz="2400" dirty="0"/>
              <a:t>="http://people.csail.mit.edu/</a:t>
            </a:r>
            <a:r>
              <a:rPr lang="en-US" sz="2400" dirty="0" err="1"/>
              <a:t>matei</a:t>
            </a:r>
            <a:r>
              <a:rPr lang="en-US" sz="2400" dirty="0"/>
              <a:t>/papers/2012/nsdi_spark.pdf"&gt;Spark paper&lt;/a&gt;</a:t>
            </a:r>
          </a:p>
          <a:p>
            <a:r>
              <a:rPr lang="en-US" sz="2400" dirty="0"/>
              <a:t>   for more details on RDD internals.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52491900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BD8A5-1E0E-217F-D812-7DD1FE71B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6"/>
            <a:ext cx="10515600" cy="1325563"/>
          </a:xfrm>
        </p:spPr>
        <p:txBody>
          <a:bodyPr/>
          <a:lstStyle/>
          <a:p>
            <a:r>
              <a:rPr lang="fr-FR" dirty="0"/>
              <a:t>RDD Paper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DC55C8-46A5-20D6-8750-6C85E24E2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625" y="294640"/>
            <a:ext cx="5544030" cy="65042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593645-DD34-C6FF-3E01-CEF0628991E3}"/>
              </a:ext>
            </a:extLst>
          </p:cNvPr>
          <p:cNvSpPr txBox="1"/>
          <p:nvPr/>
        </p:nvSpPr>
        <p:spPr>
          <a:xfrm>
            <a:off x="777240" y="1490008"/>
            <a:ext cx="221272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A </a:t>
            </a:r>
            <a:r>
              <a:rPr lang="fr-FR" sz="2400" b="1" dirty="0" err="1"/>
              <a:t>Fault-Tolerant</a:t>
            </a:r>
            <a:endParaRPr lang="fr-FR" sz="2400" b="1" dirty="0"/>
          </a:p>
          <a:p>
            <a:r>
              <a:rPr lang="fr-FR" sz="2400" b="1" dirty="0"/>
              <a:t>Abstraction</a:t>
            </a:r>
          </a:p>
          <a:p>
            <a:r>
              <a:rPr lang="fr-FR" sz="2400" b="1" dirty="0"/>
              <a:t>For In-Memory</a:t>
            </a:r>
            <a:br>
              <a:rPr lang="fr-FR" sz="2400" b="1" dirty="0"/>
            </a:br>
            <a:r>
              <a:rPr lang="fr-FR" sz="2400" b="1" dirty="0"/>
              <a:t>Cluster </a:t>
            </a:r>
          </a:p>
          <a:p>
            <a:r>
              <a:rPr lang="fr-FR" sz="2400" b="1" dirty="0" err="1"/>
              <a:t>computing</a:t>
            </a:r>
            <a:endParaRPr lang="fr-FR" sz="2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8F5844-6D84-6F9F-9FA1-EC630CA29337}"/>
              </a:ext>
            </a:extLst>
          </p:cNvPr>
          <p:cNvSpPr txBox="1"/>
          <p:nvPr/>
        </p:nvSpPr>
        <p:spPr>
          <a:xfrm>
            <a:off x="777240" y="3952240"/>
            <a:ext cx="49448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achieve fault tolerance efficiently, </a:t>
            </a:r>
          </a:p>
          <a:p>
            <a:r>
              <a:rPr lang="en-US" dirty="0"/>
              <a:t>RDDs provide a restricted form of shared memory, </a:t>
            </a:r>
          </a:p>
          <a:p>
            <a:r>
              <a:rPr lang="en-US" dirty="0"/>
              <a:t>based on coarse-grained transformations</a:t>
            </a:r>
            <a:endParaRPr lang="fr-FR" dirty="0"/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09A11624-CEF0-296C-B1BF-176E6C768E55}"/>
              </a:ext>
            </a:extLst>
          </p:cNvPr>
          <p:cNvSpPr/>
          <p:nvPr/>
        </p:nvSpPr>
        <p:spPr>
          <a:xfrm>
            <a:off x="394800" y="3700165"/>
            <a:ext cx="5327255" cy="1427480"/>
          </a:xfrm>
          <a:prstGeom prst="wedgeEllipseCallout">
            <a:avLst>
              <a:gd name="adj1" fmla="val 67987"/>
              <a:gd name="adj2" fmla="val -66701"/>
            </a:avLst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518978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3DF39-4325-07CC-B157-4B5F3A86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400" y="35984"/>
            <a:ext cx="10515600" cy="1122315"/>
          </a:xfrm>
        </p:spPr>
        <p:txBody>
          <a:bodyPr/>
          <a:lstStyle/>
          <a:p>
            <a:pPr algn="ctr"/>
            <a:r>
              <a:rPr lang="fr-FR" dirty="0" err="1"/>
              <a:t>Fault</a:t>
            </a:r>
            <a:r>
              <a:rPr lang="fr-FR" dirty="0"/>
              <a:t> </a:t>
            </a:r>
            <a:r>
              <a:rPr lang="fr-FR" dirty="0" err="1"/>
              <a:t>Tolerant</a:t>
            </a:r>
            <a:r>
              <a:rPr lang="fr-FR" dirty="0"/>
              <a:t> - Computation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F73F8DF-9960-C695-7D62-CE7AE07F74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803290"/>
              </p:ext>
            </p:extLst>
          </p:nvPr>
        </p:nvGraphicFramePr>
        <p:xfrm>
          <a:off x="2804376" y="4868854"/>
          <a:ext cx="1949323" cy="155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E3F015D-5ACE-084F-C95B-47C4BB3B6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04376" y="4868854"/>
                        <a:ext cx="1949323" cy="155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095E9A9-33B5-9270-B480-94048DD022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1858771"/>
              </p:ext>
            </p:extLst>
          </p:nvPr>
        </p:nvGraphicFramePr>
        <p:xfrm>
          <a:off x="3226616" y="5192156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918A94A-E8B4-1A9E-F868-DEF5656E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26616" y="5192156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BCE760F-1FCC-63D3-9557-603F10038E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2322563"/>
              </p:ext>
            </p:extLst>
          </p:nvPr>
        </p:nvGraphicFramePr>
        <p:xfrm>
          <a:off x="3226617" y="5569773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2C6DE0C-29BF-266B-4D05-B526C5EB85F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26617" y="5569773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5D46C38-FA24-1131-872D-DB0CCA3153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2285187"/>
              </p:ext>
            </p:extLst>
          </p:nvPr>
        </p:nvGraphicFramePr>
        <p:xfrm>
          <a:off x="3239067" y="5942795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F973C8F0-9D42-08AE-E67A-68B26865E9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9067" y="5942795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9A5BEE3-47A0-2FFC-F2DA-52D0555D26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4603007"/>
              </p:ext>
            </p:extLst>
          </p:nvPr>
        </p:nvGraphicFramePr>
        <p:xfrm>
          <a:off x="8147523" y="4868854"/>
          <a:ext cx="1949323" cy="155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6CBFB690-D10E-7275-2794-DC32DA9F3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147523" y="4868854"/>
                        <a:ext cx="1949323" cy="155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02563D2-9EBA-8451-D01F-51231E551E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6313865"/>
              </p:ext>
            </p:extLst>
          </p:nvPr>
        </p:nvGraphicFramePr>
        <p:xfrm>
          <a:off x="8569763" y="5192156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35" name="Object 34">
                        <a:extLst>
                          <a:ext uri="{FF2B5EF4-FFF2-40B4-BE49-F238E27FC236}">
                            <a16:creationId xmlns:a16="http://schemas.microsoft.com/office/drawing/2014/main" id="{D11BCAA5-5ACD-FF0F-2673-C3237FB20F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69763" y="5192156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D73924F-D958-1C35-1CA2-4534A0D89C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6239524"/>
              </p:ext>
            </p:extLst>
          </p:nvPr>
        </p:nvGraphicFramePr>
        <p:xfrm>
          <a:off x="8569764" y="5569773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F9C5A38F-BF7E-DB8F-9C67-3EFEEBD0F9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69764" y="5569773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Arrow: Right 10">
            <a:extLst>
              <a:ext uri="{FF2B5EF4-FFF2-40B4-BE49-F238E27FC236}">
                <a16:creationId xmlns:a16="http://schemas.microsoft.com/office/drawing/2014/main" id="{1C821B65-ED49-837F-E026-6B02ADC5ABC3}"/>
              </a:ext>
            </a:extLst>
          </p:cNvPr>
          <p:cNvSpPr/>
          <p:nvPr/>
        </p:nvSpPr>
        <p:spPr>
          <a:xfrm>
            <a:off x="5366804" y="5418719"/>
            <a:ext cx="2266469" cy="385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" name="Picture 11" descr="CPU X : Infos Smartphones – Applications sur Google Play">
            <a:extLst>
              <a:ext uri="{FF2B5EF4-FFF2-40B4-BE49-F238E27FC236}">
                <a16:creationId xmlns:a16="http://schemas.microsoft.com/office/drawing/2014/main" id="{C199C494-6B79-211F-DADE-9249B6C58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9439" y="5192156"/>
            <a:ext cx="838958" cy="83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8D0B1BB1-034D-59D8-8A34-163431A89983}"/>
              </a:ext>
            </a:extLst>
          </p:cNvPr>
          <p:cNvSpPr/>
          <p:nvPr/>
        </p:nvSpPr>
        <p:spPr>
          <a:xfrm rot="2438084">
            <a:off x="1522270" y="4949511"/>
            <a:ext cx="1096323" cy="385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&quot;Not Allowed&quot; Symbol 13">
            <a:extLst>
              <a:ext uri="{FF2B5EF4-FFF2-40B4-BE49-F238E27FC236}">
                <a16:creationId xmlns:a16="http://schemas.microsoft.com/office/drawing/2014/main" id="{A3631DFE-CEBF-D5ED-2BD3-C0149194B155}"/>
              </a:ext>
            </a:extLst>
          </p:cNvPr>
          <p:cNvSpPr/>
          <p:nvPr/>
        </p:nvSpPr>
        <p:spPr>
          <a:xfrm>
            <a:off x="9540024" y="5193276"/>
            <a:ext cx="861388" cy="752994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E6B679-B358-4556-DE15-D6FB0CE809ED}"/>
              </a:ext>
            </a:extLst>
          </p:cNvPr>
          <p:cNvSpPr txBox="1"/>
          <p:nvPr/>
        </p:nvSpPr>
        <p:spPr>
          <a:xfrm>
            <a:off x="10438504" y="5281332"/>
            <a:ext cx="1257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Crash ?</a:t>
            </a:r>
          </a:p>
        </p:txBody>
      </p:sp>
      <p:sp>
        <p:nvSpPr>
          <p:cNvPr id="16" name="Arrow: Curved Down 15">
            <a:extLst>
              <a:ext uri="{FF2B5EF4-FFF2-40B4-BE49-F238E27FC236}">
                <a16:creationId xmlns:a16="http://schemas.microsoft.com/office/drawing/2014/main" id="{DB5903CB-323F-DFBA-0B12-70F35222D92B}"/>
              </a:ext>
            </a:extLst>
          </p:cNvPr>
          <p:cNvSpPr/>
          <p:nvPr/>
        </p:nvSpPr>
        <p:spPr>
          <a:xfrm flipH="1">
            <a:off x="4646302" y="3792129"/>
            <a:ext cx="6133458" cy="942278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D48955-233B-1251-D124-E7103DEAF6A6}"/>
              </a:ext>
            </a:extLst>
          </p:cNvPr>
          <p:cNvSpPr txBox="1"/>
          <p:nvPr/>
        </p:nvSpPr>
        <p:spPr>
          <a:xfrm>
            <a:off x="6429950" y="3397806"/>
            <a:ext cx="54187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Option 1: </a:t>
            </a:r>
            <a:r>
              <a:rPr lang="fr-FR" sz="2400" b="1" dirty="0" err="1"/>
              <a:t>retry-compute</a:t>
            </a:r>
            <a:r>
              <a:rPr lang="fr-FR" sz="2400" dirty="0"/>
              <a:t> (on </a:t>
            </a:r>
            <a:r>
              <a:rPr lang="fr-FR" sz="2400" dirty="0" err="1"/>
              <a:t>same</a:t>
            </a:r>
            <a:r>
              <a:rPr lang="fr-FR" sz="2400" dirty="0"/>
              <a:t> server)</a:t>
            </a:r>
          </a:p>
        </p:txBody>
      </p:sp>
      <p:sp>
        <p:nvSpPr>
          <p:cNvPr id="18" name="&quot;Not Allowed&quot; Symbol 17">
            <a:extLst>
              <a:ext uri="{FF2B5EF4-FFF2-40B4-BE49-F238E27FC236}">
                <a16:creationId xmlns:a16="http://schemas.microsoft.com/office/drawing/2014/main" id="{9F31FB38-00C1-AFAF-AA9B-52D4BCE9159A}"/>
              </a:ext>
            </a:extLst>
          </p:cNvPr>
          <p:cNvSpPr/>
          <p:nvPr/>
        </p:nvSpPr>
        <p:spPr>
          <a:xfrm>
            <a:off x="5173652" y="3772194"/>
            <a:ext cx="861388" cy="752994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9" name="Arrow: Curved Down 18">
            <a:extLst>
              <a:ext uri="{FF2B5EF4-FFF2-40B4-BE49-F238E27FC236}">
                <a16:creationId xmlns:a16="http://schemas.microsoft.com/office/drawing/2014/main" id="{143E332E-236F-7002-5592-D717F0743212}"/>
              </a:ext>
            </a:extLst>
          </p:cNvPr>
          <p:cNvSpPr/>
          <p:nvPr/>
        </p:nvSpPr>
        <p:spPr>
          <a:xfrm flipH="1">
            <a:off x="3398519" y="2853516"/>
            <a:ext cx="2912171" cy="747198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343008-8D5A-3C72-C691-7D6211691175}"/>
              </a:ext>
            </a:extLst>
          </p:cNvPr>
          <p:cNvSpPr txBox="1"/>
          <p:nvPr/>
        </p:nvSpPr>
        <p:spPr>
          <a:xfrm>
            <a:off x="2400206" y="2426439"/>
            <a:ext cx="99827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Option 2: </a:t>
            </a:r>
            <a:r>
              <a:rPr lang="fr-FR" sz="2400" dirty="0" err="1"/>
              <a:t>find</a:t>
            </a:r>
            <a:r>
              <a:rPr lang="fr-FR" sz="2400" dirty="0"/>
              <a:t> sources </a:t>
            </a:r>
            <a:r>
              <a:rPr lang="fr-FR" sz="2400" dirty="0" err="1"/>
              <a:t>dependency</a:t>
            </a:r>
            <a:r>
              <a:rPr lang="fr-FR" sz="2400" dirty="0"/>
              <a:t> </a:t>
            </a:r>
            <a:r>
              <a:rPr lang="fr-FR" sz="2400" b="1" dirty="0"/>
              <a:t>backup Copy </a:t>
            </a:r>
            <a:r>
              <a:rPr lang="fr-FR" sz="2400" dirty="0"/>
              <a:t>(on </a:t>
            </a:r>
            <a:r>
              <a:rPr lang="fr-FR" sz="2400" dirty="0" err="1"/>
              <a:t>different</a:t>
            </a:r>
            <a:r>
              <a:rPr lang="fr-FR" sz="2400" dirty="0"/>
              <a:t> server / </a:t>
            </a:r>
            <a:r>
              <a:rPr lang="fr-FR" sz="2400" dirty="0" err="1"/>
              <a:t>storage</a:t>
            </a:r>
            <a:r>
              <a:rPr lang="fr-FR" sz="2400" dirty="0"/>
              <a:t>)</a:t>
            </a:r>
          </a:p>
        </p:txBody>
      </p:sp>
      <p:sp>
        <p:nvSpPr>
          <p:cNvPr id="21" name="&quot;Not Allowed&quot; Symbol 20">
            <a:extLst>
              <a:ext uri="{FF2B5EF4-FFF2-40B4-BE49-F238E27FC236}">
                <a16:creationId xmlns:a16="http://schemas.microsoft.com/office/drawing/2014/main" id="{3E7C9C8A-AAA1-48ED-CD8A-5CC8AAB25EAA}"/>
              </a:ext>
            </a:extLst>
          </p:cNvPr>
          <p:cNvSpPr/>
          <p:nvPr/>
        </p:nvSpPr>
        <p:spPr>
          <a:xfrm>
            <a:off x="1750665" y="2947846"/>
            <a:ext cx="861388" cy="752994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2" name="Arrow: Curved Down 21">
            <a:extLst>
              <a:ext uri="{FF2B5EF4-FFF2-40B4-BE49-F238E27FC236}">
                <a16:creationId xmlns:a16="http://schemas.microsoft.com/office/drawing/2014/main" id="{77573338-CA51-EC32-036D-DEADBEBAA4F3}"/>
              </a:ext>
            </a:extLst>
          </p:cNvPr>
          <p:cNvSpPr/>
          <p:nvPr/>
        </p:nvSpPr>
        <p:spPr>
          <a:xfrm flipH="1">
            <a:off x="891385" y="1569348"/>
            <a:ext cx="2912171" cy="747198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414BF4-EFAB-A474-F24F-76B92C9E801D}"/>
              </a:ext>
            </a:extLst>
          </p:cNvPr>
          <p:cNvSpPr txBox="1"/>
          <p:nvPr/>
        </p:nvSpPr>
        <p:spPr>
          <a:xfrm>
            <a:off x="675351" y="1176865"/>
            <a:ext cx="54187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Option 3: </a:t>
            </a:r>
            <a:r>
              <a:rPr lang="fr-FR" sz="2400" b="1" dirty="0"/>
              <a:t>recompute</a:t>
            </a:r>
            <a:r>
              <a:rPr lang="fr-FR" sz="2400" dirty="0"/>
              <a:t> </a:t>
            </a:r>
            <a:r>
              <a:rPr lang="fr-FR" sz="2400" b="1" dirty="0" err="1"/>
              <a:t>dependency</a:t>
            </a:r>
            <a:r>
              <a:rPr lang="fr-FR" sz="2400" dirty="0"/>
              <a:t> sources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3AE6CE5E-7921-9A8F-9D04-46D79E0012B8}"/>
              </a:ext>
            </a:extLst>
          </p:cNvPr>
          <p:cNvSpPr/>
          <p:nvPr/>
        </p:nvSpPr>
        <p:spPr>
          <a:xfrm rot="826378">
            <a:off x="1336563" y="5452892"/>
            <a:ext cx="1096323" cy="385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DC26E24A-B3DA-3DE7-65F1-60902B50471A}"/>
              </a:ext>
            </a:extLst>
          </p:cNvPr>
          <p:cNvSpPr/>
          <p:nvPr/>
        </p:nvSpPr>
        <p:spPr>
          <a:xfrm rot="19673776">
            <a:off x="1404866" y="6135898"/>
            <a:ext cx="1096323" cy="385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A6369C46-58B1-AE4E-E1DC-6D3FAF9CF7A9}"/>
              </a:ext>
            </a:extLst>
          </p:cNvPr>
          <p:cNvSpPr/>
          <p:nvPr/>
        </p:nvSpPr>
        <p:spPr>
          <a:xfrm rot="2438084">
            <a:off x="6635570" y="4814954"/>
            <a:ext cx="1096323" cy="385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6D0436F4-F672-B41F-193B-92276AF091C6}"/>
              </a:ext>
            </a:extLst>
          </p:cNvPr>
          <p:cNvSpPr/>
          <p:nvPr/>
        </p:nvSpPr>
        <p:spPr>
          <a:xfrm rot="19673776">
            <a:off x="6604380" y="6060327"/>
            <a:ext cx="1096323" cy="385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12FF9F5-18D9-00B5-8DCB-F666DAF7C70B}"/>
              </a:ext>
            </a:extLst>
          </p:cNvPr>
          <p:cNvSpPr txBox="1"/>
          <p:nvPr/>
        </p:nvSpPr>
        <p:spPr>
          <a:xfrm>
            <a:off x="6028038" y="3928294"/>
            <a:ext cx="10414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err="1"/>
              <a:t>Lost</a:t>
            </a:r>
            <a:r>
              <a:rPr lang="fr-FR" sz="2800" b="1" dirty="0"/>
              <a:t> ?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33A43C-8401-8A0A-CB46-9D470A074C56}"/>
              </a:ext>
            </a:extLst>
          </p:cNvPr>
          <p:cNvSpPr txBox="1"/>
          <p:nvPr/>
        </p:nvSpPr>
        <p:spPr>
          <a:xfrm>
            <a:off x="2612053" y="2992408"/>
            <a:ext cx="10414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err="1"/>
              <a:t>Lost</a:t>
            </a:r>
            <a:r>
              <a:rPr lang="fr-FR" sz="2800" b="1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72975887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80EC2-3732-8DE1-3759-CE95E288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381" y="-144394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CoarseGrain</a:t>
            </a:r>
            <a:r>
              <a:rPr lang="fr-FR" dirty="0"/>
              <a:t> … </a:t>
            </a:r>
            <a:r>
              <a:rPr lang="fr-FR" dirty="0" err="1"/>
              <a:t>Scheduler</a:t>
            </a:r>
            <a:r>
              <a:rPr lang="fr-FR" dirty="0"/>
              <a:t>/</a:t>
            </a:r>
            <a:r>
              <a:rPr lang="fr-FR" dirty="0" err="1"/>
              <a:t>Executer</a:t>
            </a:r>
            <a:endParaRPr lang="fr-FR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4C4AD06-F01D-4E7D-1AF1-4DDB8C7406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734314"/>
              </p:ext>
            </p:extLst>
          </p:nvPr>
        </p:nvGraphicFramePr>
        <p:xfrm>
          <a:off x="5121338" y="4508174"/>
          <a:ext cx="1949323" cy="155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F73F8DF-9960-C695-7D62-CE7AE07F74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121338" y="4508174"/>
                        <a:ext cx="1949323" cy="155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105E5141-7847-D684-C60B-239C56006B63}"/>
              </a:ext>
            </a:extLst>
          </p:cNvPr>
          <p:cNvSpPr/>
          <p:nvPr/>
        </p:nvSpPr>
        <p:spPr>
          <a:xfrm>
            <a:off x="4545711" y="4508174"/>
            <a:ext cx="351583" cy="1553912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F36482-6F60-4A8C-B6E4-B44F36887A7D}"/>
              </a:ext>
            </a:extLst>
          </p:cNvPr>
          <p:cNvSpPr txBox="1"/>
          <p:nvPr/>
        </p:nvSpPr>
        <p:spPr>
          <a:xfrm>
            <a:off x="450807" y="4411848"/>
            <a:ext cx="503958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 err="1"/>
              <a:t>CoarseGrain</a:t>
            </a:r>
            <a:endParaRPr lang="fr-FR" sz="3200" b="1" dirty="0"/>
          </a:p>
          <a:p>
            <a:r>
              <a:rPr lang="fr-FR" sz="3200" dirty="0"/>
              <a:t>partition</a:t>
            </a:r>
          </a:p>
          <a:p>
            <a:r>
              <a:rPr lang="fr-FR" sz="3200" dirty="0"/>
              <a:t>= unit of </a:t>
            </a:r>
            <a:r>
              <a:rPr lang="fr-FR" sz="3200" dirty="0" err="1"/>
              <a:t>caching</a:t>
            </a:r>
            <a:r>
              <a:rPr lang="fr-FR" sz="3200" dirty="0"/>
              <a:t>/</a:t>
            </a:r>
            <a:br>
              <a:rPr lang="fr-FR" sz="3200" dirty="0"/>
            </a:br>
            <a:r>
              <a:rPr lang="fr-FR" sz="3200" dirty="0"/>
              <a:t>         </a:t>
            </a:r>
            <a:r>
              <a:rPr lang="fr-FR" sz="3200" dirty="0" err="1"/>
              <a:t>recomputation</a:t>
            </a:r>
            <a:endParaRPr lang="fr-FR" sz="3200" dirty="0"/>
          </a:p>
          <a:p>
            <a:r>
              <a:rPr lang="fr-FR" sz="3200" dirty="0"/>
              <a:t>        (all </a:t>
            </a:r>
            <a:r>
              <a:rPr lang="fr-FR" sz="3200" dirty="0" err="1"/>
              <a:t>elements</a:t>
            </a:r>
            <a:r>
              <a:rPr lang="fr-FR" sz="3200" dirty="0"/>
              <a:t> or </a:t>
            </a:r>
            <a:r>
              <a:rPr lang="fr-FR" sz="3200" dirty="0" err="1"/>
              <a:t>nothing</a:t>
            </a:r>
            <a:r>
              <a:rPr lang="fr-FR" sz="3200" dirty="0"/>
              <a:t>)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CC314B49-E237-280F-4CEB-CE872707B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5079" y="2162269"/>
            <a:ext cx="915912" cy="137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47A4C0A8-B785-5B35-FD7C-19265DFF6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745" y="2366256"/>
            <a:ext cx="915912" cy="137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EE2C4C-FEB9-988E-C44F-88BEAA21B29F}"/>
              </a:ext>
            </a:extLst>
          </p:cNvPr>
          <p:cNvSpPr txBox="1"/>
          <p:nvPr/>
        </p:nvSpPr>
        <p:spPr>
          <a:xfrm>
            <a:off x="6297957" y="1037983"/>
            <a:ext cx="57204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Spark-</a:t>
            </a:r>
            <a:r>
              <a:rPr lang="fr-FR" sz="2400" b="1" dirty="0" err="1"/>
              <a:t>executor</a:t>
            </a:r>
            <a:endParaRPr lang="fr-FR" sz="2400" b="1" dirty="0"/>
          </a:p>
          <a:p>
            <a:r>
              <a:rPr lang="fr-FR" sz="2400" dirty="0" err="1"/>
              <a:t>Implements</a:t>
            </a:r>
            <a:r>
              <a:rPr lang="fr-FR" sz="2400" dirty="0"/>
              <a:t> </a:t>
            </a:r>
            <a:r>
              <a:rPr lang="fr-FR" sz="2400" dirty="0" err="1"/>
              <a:t>task</a:t>
            </a:r>
            <a:r>
              <a:rPr lang="fr-FR" sz="2400" dirty="0"/>
              <a:t> main </a:t>
            </a:r>
            <a:r>
              <a:rPr lang="fr-FR" sz="2400" dirty="0" err="1"/>
              <a:t>loop</a:t>
            </a:r>
            <a:endParaRPr lang="fr-FR" sz="2400" dirty="0"/>
          </a:p>
          <a:p>
            <a:r>
              <a:rPr lang="fr-FR" sz="2400" dirty="0"/>
              <a:t> … </a:t>
            </a:r>
            <a:r>
              <a:rPr lang="fr-FR" sz="2400" dirty="0" err="1"/>
              <a:t>internally</a:t>
            </a:r>
            <a:r>
              <a:rPr lang="fr-FR" sz="2400" dirty="0"/>
              <a:t> </a:t>
            </a:r>
            <a:r>
              <a:rPr lang="fr-FR" sz="2400" dirty="0" err="1"/>
              <a:t>called</a:t>
            </a:r>
            <a:r>
              <a:rPr lang="fr-FR" sz="2400" dirty="0"/>
              <a:t> « </a:t>
            </a:r>
            <a:r>
              <a:rPr lang="fr-FR" sz="2400" dirty="0" err="1"/>
              <a:t>CoarseGrainExecutor</a:t>
            </a:r>
            <a:r>
              <a:rPr lang="fr-FR" sz="2400" dirty="0"/>
              <a:t> »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20BFED-53D6-BD72-E844-CB1DC14D6BDE}"/>
              </a:ext>
            </a:extLst>
          </p:cNvPr>
          <p:cNvSpPr txBox="1"/>
          <p:nvPr/>
        </p:nvSpPr>
        <p:spPr>
          <a:xfrm>
            <a:off x="173629" y="1040693"/>
            <a:ext cx="57347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Spark-driver</a:t>
            </a:r>
          </a:p>
          <a:p>
            <a:r>
              <a:rPr lang="fr-FR" sz="2400" dirty="0" err="1"/>
              <a:t>Implements</a:t>
            </a:r>
            <a:r>
              <a:rPr lang="fr-FR" sz="2400" dirty="0"/>
              <a:t> </a:t>
            </a:r>
            <a:r>
              <a:rPr lang="fr-FR" sz="2400" dirty="0" err="1"/>
              <a:t>Fault</a:t>
            </a:r>
            <a:r>
              <a:rPr lang="fr-FR" sz="2400" dirty="0"/>
              <a:t> </a:t>
            </a:r>
            <a:r>
              <a:rPr lang="fr-FR" sz="2400" dirty="0" err="1"/>
              <a:t>Tolerance+Distribution</a:t>
            </a:r>
            <a:endParaRPr lang="fr-FR" sz="2400" dirty="0"/>
          </a:p>
          <a:p>
            <a:r>
              <a:rPr lang="fr-FR" sz="2400" dirty="0"/>
              <a:t>… </a:t>
            </a:r>
            <a:r>
              <a:rPr lang="fr-FR" sz="2400" dirty="0" err="1"/>
              <a:t>internally</a:t>
            </a:r>
            <a:r>
              <a:rPr lang="fr-FR" sz="2400" dirty="0"/>
              <a:t> </a:t>
            </a:r>
            <a:r>
              <a:rPr lang="fr-FR" sz="2400" dirty="0" err="1"/>
              <a:t>called</a:t>
            </a:r>
            <a:r>
              <a:rPr lang="fr-FR" sz="2400" dirty="0"/>
              <a:t> « </a:t>
            </a:r>
            <a:r>
              <a:rPr lang="fr-FR" sz="2400" dirty="0" err="1"/>
              <a:t>CoarseGrainScheduler</a:t>
            </a:r>
            <a:r>
              <a:rPr lang="fr-FR" sz="2400" dirty="0"/>
              <a:t> »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0630D65A-833B-5A97-EFE2-BCE7684EE1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3978503"/>
              </p:ext>
            </p:extLst>
          </p:nvPr>
        </p:nvGraphicFramePr>
        <p:xfrm>
          <a:off x="9839163" y="4453897"/>
          <a:ext cx="1949323" cy="155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A9A5BEE3-47A0-2FFC-F2DA-52D0555D26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839163" y="4453897"/>
                        <a:ext cx="1949323" cy="155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Arrow: Right 13">
            <a:extLst>
              <a:ext uri="{FF2B5EF4-FFF2-40B4-BE49-F238E27FC236}">
                <a16:creationId xmlns:a16="http://schemas.microsoft.com/office/drawing/2014/main" id="{603545F6-9C2D-55C9-F7CB-1C3BC9A18639}"/>
              </a:ext>
            </a:extLst>
          </p:cNvPr>
          <p:cNvSpPr/>
          <p:nvPr/>
        </p:nvSpPr>
        <p:spPr>
          <a:xfrm>
            <a:off x="7353084" y="5003762"/>
            <a:ext cx="2266469" cy="385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Picture 14" descr="CPU X : Infos Smartphones – Applications sur Google Play">
            <a:extLst>
              <a:ext uri="{FF2B5EF4-FFF2-40B4-BE49-F238E27FC236}">
                <a16:creationId xmlns:a16="http://schemas.microsoft.com/office/drawing/2014/main" id="{66B087FA-2F18-223B-D140-823B883402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5719" y="4777199"/>
            <a:ext cx="838958" cy="83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BD6DFC-FE2F-99E8-2EE7-2ED160C04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286" y="2510566"/>
            <a:ext cx="915912" cy="137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7BA84AE9-EE90-0B91-4A81-10A703CEA071}"/>
              </a:ext>
            </a:extLst>
          </p:cNvPr>
          <p:cNvSpPr/>
          <p:nvPr/>
        </p:nvSpPr>
        <p:spPr>
          <a:xfrm rot="2284202">
            <a:off x="7354657" y="5671075"/>
            <a:ext cx="702189" cy="385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owchart: Magnetic Disk 12">
            <a:extLst>
              <a:ext uri="{FF2B5EF4-FFF2-40B4-BE49-F238E27FC236}">
                <a16:creationId xmlns:a16="http://schemas.microsoft.com/office/drawing/2014/main" id="{C619B913-0614-B12D-2FBA-9864B246F796}"/>
              </a:ext>
            </a:extLst>
          </p:cNvPr>
          <p:cNvSpPr/>
          <p:nvPr/>
        </p:nvSpPr>
        <p:spPr>
          <a:xfrm>
            <a:off x="8187087" y="5983578"/>
            <a:ext cx="596221" cy="561535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65795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782E35E5-BE46-18E2-8FDA-A591E02D7A71}"/>
              </a:ext>
            </a:extLst>
          </p:cNvPr>
          <p:cNvSpPr/>
          <p:nvPr/>
        </p:nvSpPr>
        <p:spPr>
          <a:xfrm>
            <a:off x="7700838" y="1216753"/>
            <a:ext cx="3026744" cy="5458912"/>
          </a:xfrm>
          <a:prstGeom prst="round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1C6E30-DF12-0A03-D1A6-39CC749EA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19" y="32317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: Collection of </a:t>
            </a:r>
            <a:r>
              <a:rPr lang="fr-FR" dirty="0" err="1"/>
              <a:t>Objects</a:t>
            </a:r>
            <a:r>
              <a:rPr lang="fr-FR" dirty="0"/>
              <a:t>,</a:t>
            </a:r>
            <a:br>
              <a:rPr lang="fr-FR" dirty="0"/>
            </a:br>
            <a:r>
              <a:rPr lang="fr-FR" dirty="0" err="1"/>
              <a:t>parallelize</a:t>
            </a:r>
            <a:r>
              <a:rPr lang="fr-FR" dirty="0"/>
              <a:t> 1 CPU per partition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7BD5B0-9339-8C8E-61C6-B05C7DF3D89D}"/>
              </a:ext>
            </a:extLst>
          </p:cNvPr>
          <p:cNvSpPr/>
          <p:nvPr/>
        </p:nvSpPr>
        <p:spPr>
          <a:xfrm>
            <a:off x="1815295" y="1257825"/>
            <a:ext cx="3026744" cy="5458912"/>
          </a:xfrm>
          <a:prstGeom prst="round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E3F015D-5ACE-084F-C95B-47C4BB3B6B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1906562"/>
              </p:ext>
            </p:extLst>
          </p:nvPr>
        </p:nvGraphicFramePr>
        <p:xfrm>
          <a:off x="2392896" y="1394134"/>
          <a:ext cx="1949323" cy="155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E3F015D-5ACE-084F-C95B-47C4BB3B6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92896" y="1394134"/>
                        <a:ext cx="1949323" cy="155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918A94A-E8B4-1A9E-F868-DEF5656EA4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9530310"/>
              </p:ext>
            </p:extLst>
          </p:nvPr>
        </p:nvGraphicFramePr>
        <p:xfrm>
          <a:off x="2815136" y="1717436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918A94A-E8B4-1A9E-F868-DEF5656E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15136" y="1717436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2C6DE0C-29BF-266B-4D05-B526C5EB85F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7033571"/>
              </p:ext>
            </p:extLst>
          </p:nvPr>
        </p:nvGraphicFramePr>
        <p:xfrm>
          <a:off x="2815137" y="2095053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2C6DE0C-29BF-266B-4D05-B526C5EB85F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15137" y="2095053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973C8F0-9D42-08AE-E67A-68B26865E9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4083652"/>
              </p:ext>
            </p:extLst>
          </p:nvPr>
        </p:nvGraphicFramePr>
        <p:xfrm>
          <a:off x="2827587" y="2468075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F973C8F0-9D42-08AE-E67A-68B26865E9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27587" y="2468075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219C8DD-EC27-881E-420A-8395870569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1113358"/>
              </p:ext>
            </p:extLst>
          </p:nvPr>
        </p:nvGraphicFramePr>
        <p:xfrm>
          <a:off x="2392896" y="3046157"/>
          <a:ext cx="1949323" cy="1997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8219C8DD-EC27-881E-420A-8395870569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92896" y="3046157"/>
                        <a:ext cx="1949323" cy="1997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B350948F-C985-9A8F-2D35-96F9F6A23B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8876224"/>
              </p:ext>
            </p:extLst>
          </p:nvPr>
        </p:nvGraphicFramePr>
        <p:xfrm>
          <a:off x="2815136" y="3322959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B350948F-C985-9A8F-2D35-96F9F6A23B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15136" y="3322959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1C092A6E-065B-3D13-94CC-CF661E67F6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4460310"/>
              </p:ext>
            </p:extLst>
          </p:nvPr>
        </p:nvGraphicFramePr>
        <p:xfrm>
          <a:off x="2815137" y="3700576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1C092A6E-065B-3D13-94CC-CF661E67F6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15137" y="3700576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DDFDC60D-D977-3539-9906-FFA2ABBF05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6996997"/>
              </p:ext>
            </p:extLst>
          </p:nvPr>
        </p:nvGraphicFramePr>
        <p:xfrm>
          <a:off x="2827587" y="4073598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DDFDC60D-D977-3539-9906-FFA2ABBF05E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27587" y="4073598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A05D7C15-7AFD-0B9A-F1D3-BC0B641DB4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5319942"/>
              </p:ext>
            </p:extLst>
          </p:nvPr>
        </p:nvGraphicFramePr>
        <p:xfrm>
          <a:off x="2392896" y="5103148"/>
          <a:ext cx="1949323" cy="12395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A05D7C15-7AFD-0B9A-F1D3-BC0B641DB4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92896" y="5103148"/>
                        <a:ext cx="1949323" cy="12395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C1835B60-8F27-ADFB-2C73-F863C79F4B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7070981"/>
              </p:ext>
            </p:extLst>
          </p:nvPr>
        </p:nvGraphicFramePr>
        <p:xfrm>
          <a:off x="2815136" y="5439626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C1835B60-8F27-ADFB-2C73-F863C79F4B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15136" y="5439626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DE104EBB-F51E-BC68-CA45-9D2350A1F0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3863353"/>
              </p:ext>
            </p:extLst>
          </p:nvPr>
        </p:nvGraphicFramePr>
        <p:xfrm>
          <a:off x="2815137" y="5817243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DE104EBB-F51E-BC68-CA45-9D2350A1F0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15137" y="5817243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58903DB6-105A-3524-ADAE-25EC299EDA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6036429"/>
              </p:ext>
            </p:extLst>
          </p:nvPr>
        </p:nvGraphicFramePr>
        <p:xfrm>
          <a:off x="2827587" y="4432903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58903DB6-105A-3524-ADAE-25EC299EDA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27587" y="4432903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6CBFB690-D10E-7275-2794-DC32DA9F3F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1676820"/>
              </p:ext>
            </p:extLst>
          </p:nvPr>
        </p:nvGraphicFramePr>
        <p:xfrm>
          <a:off x="8264363" y="1394134"/>
          <a:ext cx="1949323" cy="155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E3F015D-5ACE-084F-C95B-47C4BB3B6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64363" y="1394134"/>
                        <a:ext cx="1949323" cy="155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>
            <a:extLst>
              <a:ext uri="{FF2B5EF4-FFF2-40B4-BE49-F238E27FC236}">
                <a16:creationId xmlns:a16="http://schemas.microsoft.com/office/drawing/2014/main" id="{D11BCAA5-5ACD-FF0F-2673-C3237FB20F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9377978"/>
              </p:ext>
            </p:extLst>
          </p:nvPr>
        </p:nvGraphicFramePr>
        <p:xfrm>
          <a:off x="8686603" y="1717436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918A94A-E8B4-1A9E-F868-DEF5656E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86603" y="1717436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F9C5A38F-BF7E-DB8F-9C67-3EFEEBD0F9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8114188"/>
              </p:ext>
            </p:extLst>
          </p:nvPr>
        </p:nvGraphicFramePr>
        <p:xfrm>
          <a:off x="8686604" y="2095053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2C6DE0C-29BF-266B-4D05-B526C5EB85F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86604" y="2095053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40">
            <a:extLst>
              <a:ext uri="{FF2B5EF4-FFF2-40B4-BE49-F238E27FC236}">
                <a16:creationId xmlns:a16="http://schemas.microsoft.com/office/drawing/2014/main" id="{333A551B-526E-2E45-4A66-832EA4CE9A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1238185"/>
              </p:ext>
            </p:extLst>
          </p:nvPr>
        </p:nvGraphicFramePr>
        <p:xfrm>
          <a:off x="8264363" y="3241939"/>
          <a:ext cx="1949323" cy="1239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8219C8DD-EC27-881E-420A-8395870569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64363" y="3241939"/>
                        <a:ext cx="1949323" cy="1239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8A2D5643-B6C4-2AFC-8F10-A67F588E5C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669767"/>
              </p:ext>
            </p:extLst>
          </p:nvPr>
        </p:nvGraphicFramePr>
        <p:xfrm>
          <a:off x="8686601" y="3737049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1C092A6E-065B-3D13-94CC-CF661E67F6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86601" y="3737049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36A48D23-CC75-8D6D-BBE4-37E6737267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7551152"/>
              </p:ext>
            </p:extLst>
          </p:nvPr>
        </p:nvGraphicFramePr>
        <p:xfrm>
          <a:off x="8264363" y="4752726"/>
          <a:ext cx="1949323" cy="15900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A05D7C15-7AFD-0B9A-F1D3-BC0B641DB4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64363" y="4752726"/>
                        <a:ext cx="1949323" cy="15900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1364C4A0-6168-32DC-F7DE-10039351EA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4058013"/>
              </p:ext>
            </p:extLst>
          </p:nvPr>
        </p:nvGraphicFramePr>
        <p:xfrm>
          <a:off x="8686603" y="5439626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C1835B60-8F27-ADFB-2C73-F863C79F4B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86603" y="5439626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Object 49">
            <a:extLst>
              <a:ext uri="{FF2B5EF4-FFF2-40B4-BE49-F238E27FC236}">
                <a16:creationId xmlns:a16="http://schemas.microsoft.com/office/drawing/2014/main" id="{24B1348F-6062-2624-FA0F-F0C53B6AF4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9014477"/>
              </p:ext>
            </p:extLst>
          </p:nvPr>
        </p:nvGraphicFramePr>
        <p:xfrm>
          <a:off x="8686604" y="5817243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DE104EBB-F51E-BC68-CA45-9D2350A1F0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86604" y="5817243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" name="Arrow: Right 54">
            <a:extLst>
              <a:ext uri="{FF2B5EF4-FFF2-40B4-BE49-F238E27FC236}">
                <a16:creationId xmlns:a16="http://schemas.microsoft.com/office/drawing/2014/main" id="{86299BA9-545D-F202-4AA4-EE309B90D1BC}"/>
              </a:ext>
            </a:extLst>
          </p:cNvPr>
          <p:cNvSpPr/>
          <p:nvPr/>
        </p:nvSpPr>
        <p:spPr>
          <a:xfrm>
            <a:off x="5138204" y="1855680"/>
            <a:ext cx="2266469" cy="385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Picture 2" descr="CPU X : Infos Smartphones – Applications sur Google Play">
            <a:extLst>
              <a:ext uri="{FF2B5EF4-FFF2-40B4-BE49-F238E27FC236}">
                <a16:creationId xmlns:a16="http://schemas.microsoft.com/office/drawing/2014/main" id="{DB871DCB-B739-ED95-4C3E-831BB5D1B7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839" y="1629117"/>
            <a:ext cx="838958" cy="83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Arrow: Right 56">
            <a:extLst>
              <a:ext uri="{FF2B5EF4-FFF2-40B4-BE49-F238E27FC236}">
                <a16:creationId xmlns:a16="http://schemas.microsoft.com/office/drawing/2014/main" id="{EC3F68A8-FF49-AB16-3671-A1D17FC1A4F6}"/>
              </a:ext>
            </a:extLst>
          </p:cNvPr>
          <p:cNvSpPr/>
          <p:nvPr/>
        </p:nvSpPr>
        <p:spPr>
          <a:xfrm>
            <a:off x="5138204" y="3715928"/>
            <a:ext cx="2266469" cy="385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8" name="Picture 57" descr="CPU X : Infos Smartphones – Applications sur Google Play">
            <a:extLst>
              <a:ext uri="{FF2B5EF4-FFF2-40B4-BE49-F238E27FC236}">
                <a16:creationId xmlns:a16="http://schemas.microsoft.com/office/drawing/2014/main" id="{FFB7B016-EF7F-2C98-D9B8-84DEA1C17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839" y="3489365"/>
            <a:ext cx="838958" cy="83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Arrow: Right 58">
            <a:extLst>
              <a:ext uri="{FF2B5EF4-FFF2-40B4-BE49-F238E27FC236}">
                <a16:creationId xmlns:a16="http://schemas.microsoft.com/office/drawing/2014/main" id="{72D73CE4-7C42-5A3B-887F-15896A7591E5}"/>
              </a:ext>
            </a:extLst>
          </p:cNvPr>
          <p:cNvSpPr/>
          <p:nvPr/>
        </p:nvSpPr>
        <p:spPr>
          <a:xfrm>
            <a:off x="5138204" y="5455446"/>
            <a:ext cx="2266469" cy="385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0" name="Picture 59" descr="CPU X : Infos Smartphones – Applications sur Google Play">
            <a:extLst>
              <a:ext uri="{FF2B5EF4-FFF2-40B4-BE49-F238E27FC236}">
                <a16:creationId xmlns:a16="http://schemas.microsoft.com/office/drawing/2014/main" id="{53DD5106-1D9B-AC4F-6860-D4D58112B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839" y="5228883"/>
            <a:ext cx="838958" cy="83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5F3B406E-A3FC-FB83-8590-9C8E0A0805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3896639"/>
              </p:ext>
            </p:extLst>
          </p:nvPr>
        </p:nvGraphicFramePr>
        <p:xfrm>
          <a:off x="8686602" y="5013791"/>
          <a:ext cx="1053247" cy="38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15C93C1B-8BC9-C408-50E3-2C905A30CB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86602" y="5013791"/>
                        <a:ext cx="1053247" cy="38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648629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4EA5-FAEF-FE03-F9E7-7AE94687D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84" y="7403"/>
            <a:ext cx="12136016" cy="935938"/>
          </a:xfrm>
        </p:spPr>
        <p:txBody>
          <a:bodyPr/>
          <a:lstStyle/>
          <a:p>
            <a:pPr algn="ctr"/>
            <a:r>
              <a:rPr lang="fr-FR" dirty="0"/>
              <a:t>Distribution: Partition &lt; </a:t>
            </a:r>
            <a:r>
              <a:rPr lang="fr-FR" dirty="0" err="1"/>
              <a:t>Executor</a:t>
            </a:r>
            <a:r>
              <a:rPr lang="fr-FR" dirty="0"/>
              <a:t> &lt; Node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307254-87D5-8C72-6099-201EC41392DD}"/>
              </a:ext>
            </a:extLst>
          </p:cNvPr>
          <p:cNvSpPr/>
          <p:nvPr/>
        </p:nvSpPr>
        <p:spPr>
          <a:xfrm>
            <a:off x="754265" y="1527964"/>
            <a:ext cx="2782737" cy="17347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E1B50D3-5467-967C-A2E2-8CCAEF49E127}"/>
              </a:ext>
            </a:extLst>
          </p:cNvPr>
          <p:cNvSpPr/>
          <p:nvPr/>
        </p:nvSpPr>
        <p:spPr>
          <a:xfrm>
            <a:off x="1257700" y="1947821"/>
            <a:ext cx="2165988" cy="120969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B9662F8-B497-0B12-1309-2ED5322D4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082" y="1823215"/>
            <a:ext cx="915912" cy="137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7C7AE1D-649B-71AA-15B5-1A06E63A86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6520404"/>
              </p:ext>
            </p:extLst>
          </p:nvPr>
        </p:nvGraphicFramePr>
        <p:xfrm>
          <a:off x="1752860" y="2191381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47C7AE1D-649B-71AA-15B5-1A06E63A86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52860" y="2191381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F01231E-6CE6-2637-9210-500CC0EB78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3017657"/>
              </p:ext>
            </p:extLst>
          </p:nvPr>
        </p:nvGraphicFramePr>
        <p:xfrm>
          <a:off x="1983198" y="233383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EF01231E-6CE6-2637-9210-500CC0EB78F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83198" y="233383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06AF527-6F47-BC28-F32D-62784F0051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4945340"/>
              </p:ext>
            </p:extLst>
          </p:nvPr>
        </p:nvGraphicFramePr>
        <p:xfrm>
          <a:off x="1983198" y="2552997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006AF527-6F47-BC28-F32D-62784F0051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83198" y="2552997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34B2768-BA21-BA1D-BBAF-1DB4ABC1DB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593949"/>
              </p:ext>
            </p:extLst>
          </p:nvPr>
        </p:nvGraphicFramePr>
        <p:xfrm>
          <a:off x="1990232" y="279605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34B2768-BA21-BA1D-BBAF-1DB4ABC1DB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90232" y="279605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7489FB0D-F64B-4B16-82D3-7EE9781D299D}"/>
              </a:ext>
            </a:extLst>
          </p:cNvPr>
          <p:cNvSpPr txBox="1"/>
          <p:nvPr/>
        </p:nvSpPr>
        <p:spPr>
          <a:xfrm>
            <a:off x="906290" y="1194991"/>
            <a:ext cx="1408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Worker</a:t>
            </a:r>
            <a:r>
              <a:rPr lang="fr-FR" dirty="0"/>
              <a:t> </a:t>
            </a:r>
            <a:r>
              <a:rPr lang="fr-FR" dirty="0" err="1"/>
              <a:t>node</a:t>
            </a:r>
            <a:endParaRPr lang="fr-F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E6144F-36BC-9974-6A97-14299CD3001A}"/>
              </a:ext>
            </a:extLst>
          </p:cNvPr>
          <p:cNvSpPr txBox="1"/>
          <p:nvPr/>
        </p:nvSpPr>
        <p:spPr>
          <a:xfrm>
            <a:off x="1392446" y="1614323"/>
            <a:ext cx="1577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Spark </a:t>
            </a:r>
            <a:r>
              <a:rPr lang="fr-FR" dirty="0" err="1"/>
              <a:t>executor</a:t>
            </a:r>
            <a:endParaRPr lang="fr-FR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32AA3F1-66AA-C30D-64B7-332190981AAC}"/>
              </a:ext>
            </a:extLst>
          </p:cNvPr>
          <p:cNvSpPr/>
          <p:nvPr/>
        </p:nvSpPr>
        <p:spPr>
          <a:xfrm>
            <a:off x="767931" y="3801267"/>
            <a:ext cx="2769072" cy="17347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42" name="Picture 2">
            <a:extLst>
              <a:ext uri="{FF2B5EF4-FFF2-40B4-BE49-F238E27FC236}">
                <a16:creationId xmlns:a16="http://schemas.microsoft.com/office/drawing/2014/main" id="{80D68EE0-626E-B2BF-C569-1A9E3FE8D2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082" y="4127506"/>
            <a:ext cx="915912" cy="137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19AF1E29-6179-D0EC-3FD1-58B40DB93186}"/>
              </a:ext>
            </a:extLst>
          </p:cNvPr>
          <p:cNvSpPr txBox="1"/>
          <p:nvPr/>
        </p:nvSpPr>
        <p:spPr>
          <a:xfrm>
            <a:off x="906290" y="3499282"/>
            <a:ext cx="1408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Worker</a:t>
            </a:r>
            <a:r>
              <a:rPr lang="fr-FR" dirty="0"/>
              <a:t> </a:t>
            </a:r>
            <a:r>
              <a:rPr lang="fr-FR" dirty="0" err="1"/>
              <a:t>node</a:t>
            </a:r>
            <a:endParaRPr lang="fr-FR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46AC8AE-6D23-3312-3C60-B3576A2F6DD3}"/>
              </a:ext>
            </a:extLst>
          </p:cNvPr>
          <p:cNvSpPr txBox="1"/>
          <p:nvPr/>
        </p:nvSpPr>
        <p:spPr>
          <a:xfrm>
            <a:off x="1392446" y="3918614"/>
            <a:ext cx="1577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Spark </a:t>
            </a:r>
            <a:r>
              <a:rPr lang="fr-FR" dirty="0" err="1"/>
              <a:t>executor</a:t>
            </a:r>
            <a:endParaRPr lang="fr-FR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2AAE381-CBEB-4218-76C8-798F6104A3A9}"/>
              </a:ext>
            </a:extLst>
          </p:cNvPr>
          <p:cNvSpPr txBox="1"/>
          <p:nvPr/>
        </p:nvSpPr>
        <p:spPr>
          <a:xfrm>
            <a:off x="1686722" y="1917036"/>
            <a:ext cx="116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Partition 1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6D6394A-2F7E-57C3-53E5-935FF9105139}"/>
              </a:ext>
            </a:extLst>
          </p:cNvPr>
          <p:cNvSpPr txBox="1"/>
          <p:nvPr/>
        </p:nvSpPr>
        <p:spPr>
          <a:xfrm>
            <a:off x="349526" y="5837972"/>
            <a:ext cx="328141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several</a:t>
            </a:r>
            <a:r>
              <a:rPr lang="fr-FR" sz="2800" dirty="0"/>
              <a:t> </a:t>
            </a:r>
            <a:r>
              <a:rPr lang="fr-FR" sz="2800" dirty="0" err="1"/>
              <a:t>worker</a:t>
            </a:r>
            <a:r>
              <a:rPr lang="fr-FR" sz="2800" dirty="0"/>
              <a:t> </a:t>
            </a:r>
            <a:r>
              <a:rPr lang="fr-FR" sz="2800" dirty="0" err="1"/>
              <a:t>nodes</a:t>
            </a:r>
            <a:endParaRPr lang="fr-FR" sz="2800" dirty="0"/>
          </a:p>
          <a:p>
            <a:endParaRPr lang="fr-FR" sz="2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1C7CA8A-C3B6-3CD2-97B5-071EFB87678D}"/>
              </a:ext>
            </a:extLst>
          </p:cNvPr>
          <p:cNvSpPr txBox="1"/>
          <p:nvPr/>
        </p:nvSpPr>
        <p:spPr>
          <a:xfrm>
            <a:off x="4927122" y="5699264"/>
            <a:ext cx="356636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Several</a:t>
            </a:r>
            <a:r>
              <a:rPr lang="fr-FR" sz="2800" dirty="0"/>
              <a:t> </a:t>
            </a:r>
            <a:r>
              <a:rPr lang="fr-FR" sz="2800" dirty="0" err="1"/>
              <a:t>spark-executor</a:t>
            </a:r>
            <a:r>
              <a:rPr lang="fr-FR" sz="2800" dirty="0"/>
              <a:t> </a:t>
            </a:r>
          </a:p>
          <a:p>
            <a:r>
              <a:rPr lang="fr-FR" sz="2800" dirty="0"/>
              <a:t>  </a:t>
            </a:r>
            <a:r>
              <a:rPr lang="fr-FR" sz="2800" dirty="0" err="1"/>
              <a:t>processes</a:t>
            </a:r>
            <a:r>
              <a:rPr lang="fr-FR" sz="2800" dirty="0"/>
              <a:t> per </a:t>
            </a:r>
            <a:r>
              <a:rPr lang="fr-FR" sz="2800" dirty="0" err="1"/>
              <a:t>nodes</a:t>
            </a:r>
            <a:endParaRPr lang="fr-FR" sz="2800" dirty="0"/>
          </a:p>
          <a:p>
            <a:endParaRPr lang="fr-FR" sz="2800" dirty="0"/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C442F68C-48B8-9FD6-B627-000FEC67782A}"/>
              </a:ext>
            </a:extLst>
          </p:cNvPr>
          <p:cNvSpPr/>
          <p:nvPr/>
        </p:nvSpPr>
        <p:spPr>
          <a:xfrm>
            <a:off x="1257700" y="4221684"/>
            <a:ext cx="2165988" cy="120969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89" name="Object 88">
            <a:extLst>
              <a:ext uri="{FF2B5EF4-FFF2-40B4-BE49-F238E27FC236}">
                <a16:creationId xmlns:a16="http://schemas.microsoft.com/office/drawing/2014/main" id="{FB027931-D0AA-A9DD-72B0-A725EC16D6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4611923"/>
              </p:ext>
            </p:extLst>
          </p:nvPr>
        </p:nvGraphicFramePr>
        <p:xfrm>
          <a:off x="1752860" y="4465244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47C7AE1D-649B-71AA-15B5-1A06E63A86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52860" y="4465244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" name="Object 89">
            <a:extLst>
              <a:ext uri="{FF2B5EF4-FFF2-40B4-BE49-F238E27FC236}">
                <a16:creationId xmlns:a16="http://schemas.microsoft.com/office/drawing/2014/main" id="{3D9F3C85-27DD-5C3C-44DB-70720B1B0A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4691975"/>
              </p:ext>
            </p:extLst>
          </p:nvPr>
        </p:nvGraphicFramePr>
        <p:xfrm>
          <a:off x="1983198" y="4607701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EF01231E-6CE6-2637-9210-500CC0EB78F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83198" y="4607701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1" name="Object 90">
            <a:extLst>
              <a:ext uri="{FF2B5EF4-FFF2-40B4-BE49-F238E27FC236}">
                <a16:creationId xmlns:a16="http://schemas.microsoft.com/office/drawing/2014/main" id="{49B6392F-702A-39A2-4B64-D59E2FBBA2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986560"/>
              </p:ext>
            </p:extLst>
          </p:nvPr>
        </p:nvGraphicFramePr>
        <p:xfrm>
          <a:off x="1983198" y="482686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006AF527-6F47-BC28-F32D-62784F0051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83198" y="482686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91">
            <a:extLst>
              <a:ext uri="{FF2B5EF4-FFF2-40B4-BE49-F238E27FC236}">
                <a16:creationId xmlns:a16="http://schemas.microsoft.com/office/drawing/2014/main" id="{D39E51FF-20A0-8CD3-003C-BC334CDF53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0114097"/>
              </p:ext>
            </p:extLst>
          </p:nvPr>
        </p:nvGraphicFramePr>
        <p:xfrm>
          <a:off x="1990232" y="5069921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34B2768-BA21-BA1D-BBAF-1DB4ABC1DB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90232" y="5069921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3" name="TextBox 92">
            <a:extLst>
              <a:ext uri="{FF2B5EF4-FFF2-40B4-BE49-F238E27FC236}">
                <a16:creationId xmlns:a16="http://schemas.microsoft.com/office/drawing/2014/main" id="{E03B7686-F368-BD95-D65A-04B21099C715}"/>
              </a:ext>
            </a:extLst>
          </p:cNvPr>
          <p:cNvSpPr txBox="1"/>
          <p:nvPr/>
        </p:nvSpPr>
        <p:spPr>
          <a:xfrm>
            <a:off x="1686722" y="4190899"/>
            <a:ext cx="116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Partition 2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1D41A735-F8F8-B617-764B-D8BBE2664AE3}"/>
              </a:ext>
            </a:extLst>
          </p:cNvPr>
          <p:cNvSpPr/>
          <p:nvPr/>
        </p:nvSpPr>
        <p:spPr>
          <a:xfrm>
            <a:off x="4927122" y="1560312"/>
            <a:ext cx="3152497" cy="39756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FB04981F-F30F-56E2-DBCC-70E56EF37C24}"/>
              </a:ext>
            </a:extLst>
          </p:cNvPr>
          <p:cNvSpPr/>
          <p:nvPr/>
        </p:nvSpPr>
        <p:spPr>
          <a:xfrm>
            <a:off x="5430557" y="1980170"/>
            <a:ext cx="2165988" cy="120969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96" name="Picture 2">
            <a:extLst>
              <a:ext uri="{FF2B5EF4-FFF2-40B4-BE49-F238E27FC236}">
                <a16:creationId xmlns:a16="http://schemas.microsoft.com/office/drawing/2014/main" id="{B41D5CDC-2FE5-54C8-ACF0-F5CB7F596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9166" y="2914571"/>
            <a:ext cx="915912" cy="137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7" name="Object 96">
            <a:extLst>
              <a:ext uri="{FF2B5EF4-FFF2-40B4-BE49-F238E27FC236}">
                <a16:creationId xmlns:a16="http://schemas.microsoft.com/office/drawing/2014/main" id="{FE621875-6CD3-16DF-5991-42684DB5B6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9874918"/>
              </p:ext>
            </p:extLst>
          </p:nvPr>
        </p:nvGraphicFramePr>
        <p:xfrm>
          <a:off x="5925717" y="2223730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47C7AE1D-649B-71AA-15B5-1A06E63A86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25717" y="2223730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8" name="Object 97">
            <a:extLst>
              <a:ext uri="{FF2B5EF4-FFF2-40B4-BE49-F238E27FC236}">
                <a16:creationId xmlns:a16="http://schemas.microsoft.com/office/drawing/2014/main" id="{6D29A1C7-0D8F-90D5-2947-08DDBCD917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7403155"/>
              </p:ext>
            </p:extLst>
          </p:nvPr>
        </p:nvGraphicFramePr>
        <p:xfrm>
          <a:off x="6156055" y="2366187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EF01231E-6CE6-2637-9210-500CC0EB78F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56055" y="2366187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9" name="Object 98">
            <a:extLst>
              <a:ext uri="{FF2B5EF4-FFF2-40B4-BE49-F238E27FC236}">
                <a16:creationId xmlns:a16="http://schemas.microsoft.com/office/drawing/2014/main" id="{3B66454A-F514-50A3-BF03-9BF01F67FA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485445"/>
              </p:ext>
            </p:extLst>
          </p:nvPr>
        </p:nvGraphicFramePr>
        <p:xfrm>
          <a:off x="6156055" y="2585346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006AF527-6F47-BC28-F32D-62784F0051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56055" y="2585346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0" name="Object 99">
            <a:extLst>
              <a:ext uri="{FF2B5EF4-FFF2-40B4-BE49-F238E27FC236}">
                <a16:creationId xmlns:a16="http://schemas.microsoft.com/office/drawing/2014/main" id="{2619E6C3-EFD7-BE9E-F5A0-F84727F97C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4231427"/>
              </p:ext>
            </p:extLst>
          </p:nvPr>
        </p:nvGraphicFramePr>
        <p:xfrm>
          <a:off x="6163089" y="2828407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34B2768-BA21-BA1D-BBAF-1DB4ABC1DB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63089" y="2828407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1" name="TextBox 100">
            <a:extLst>
              <a:ext uri="{FF2B5EF4-FFF2-40B4-BE49-F238E27FC236}">
                <a16:creationId xmlns:a16="http://schemas.microsoft.com/office/drawing/2014/main" id="{DA868A6D-BF79-E8EA-0B9E-F7C2AB851A82}"/>
              </a:ext>
            </a:extLst>
          </p:cNvPr>
          <p:cNvSpPr txBox="1"/>
          <p:nvPr/>
        </p:nvSpPr>
        <p:spPr>
          <a:xfrm>
            <a:off x="5079147" y="1227340"/>
            <a:ext cx="1408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Worker</a:t>
            </a:r>
            <a:r>
              <a:rPr lang="fr-FR" dirty="0"/>
              <a:t> </a:t>
            </a:r>
            <a:r>
              <a:rPr lang="fr-FR" dirty="0" err="1"/>
              <a:t>node</a:t>
            </a:r>
            <a:endParaRPr lang="fr-FR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B13712A-A4DB-4C12-851B-08CE2AF575FE}"/>
              </a:ext>
            </a:extLst>
          </p:cNvPr>
          <p:cNvSpPr txBox="1"/>
          <p:nvPr/>
        </p:nvSpPr>
        <p:spPr>
          <a:xfrm>
            <a:off x="5565303" y="1646672"/>
            <a:ext cx="1577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Spark </a:t>
            </a:r>
            <a:r>
              <a:rPr lang="fr-FR" dirty="0" err="1"/>
              <a:t>executor</a:t>
            </a:r>
            <a:endParaRPr lang="fr-FR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F79F99DA-1E55-D17E-F771-80A0730D8F33}"/>
              </a:ext>
            </a:extLst>
          </p:cNvPr>
          <p:cNvSpPr txBox="1"/>
          <p:nvPr/>
        </p:nvSpPr>
        <p:spPr>
          <a:xfrm>
            <a:off x="5565303" y="3220288"/>
            <a:ext cx="1577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Spark </a:t>
            </a:r>
            <a:r>
              <a:rPr lang="fr-FR" dirty="0" err="1"/>
              <a:t>executor</a:t>
            </a:r>
            <a:endParaRPr lang="fr-FR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79FFFBD-F9D2-E84C-A322-020FA0DB2616}"/>
              </a:ext>
            </a:extLst>
          </p:cNvPr>
          <p:cNvSpPr txBox="1"/>
          <p:nvPr/>
        </p:nvSpPr>
        <p:spPr>
          <a:xfrm>
            <a:off x="5859579" y="1949385"/>
            <a:ext cx="116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Partition 3</a:t>
            </a:r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C8943BB8-B665-AD50-061E-43D2B3C294CA}"/>
              </a:ext>
            </a:extLst>
          </p:cNvPr>
          <p:cNvSpPr/>
          <p:nvPr/>
        </p:nvSpPr>
        <p:spPr>
          <a:xfrm>
            <a:off x="5430557" y="3523358"/>
            <a:ext cx="2165988" cy="120969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109" name="Object 108">
            <a:extLst>
              <a:ext uri="{FF2B5EF4-FFF2-40B4-BE49-F238E27FC236}">
                <a16:creationId xmlns:a16="http://schemas.microsoft.com/office/drawing/2014/main" id="{EE0020AB-A1D2-33DA-B5A7-664C133CC1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022529"/>
              </p:ext>
            </p:extLst>
          </p:nvPr>
        </p:nvGraphicFramePr>
        <p:xfrm>
          <a:off x="5925717" y="3766918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89" name="Object 88">
                        <a:extLst>
                          <a:ext uri="{FF2B5EF4-FFF2-40B4-BE49-F238E27FC236}">
                            <a16:creationId xmlns:a16="http://schemas.microsoft.com/office/drawing/2014/main" id="{FB027931-D0AA-A9DD-72B0-A725EC16D6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25717" y="3766918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0" name="Object 109">
            <a:extLst>
              <a:ext uri="{FF2B5EF4-FFF2-40B4-BE49-F238E27FC236}">
                <a16:creationId xmlns:a16="http://schemas.microsoft.com/office/drawing/2014/main" id="{4EA0A17A-E375-3EED-4236-7406ED5F7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679587"/>
              </p:ext>
            </p:extLst>
          </p:nvPr>
        </p:nvGraphicFramePr>
        <p:xfrm>
          <a:off x="6156055" y="3909375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90" name="Object 89">
                        <a:extLst>
                          <a:ext uri="{FF2B5EF4-FFF2-40B4-BE49-F238E27FC236}">
                            <a16:creationId xmlns:a16="http://schemas.microsoft.com/office/drawing/2014/main" id="{3D9F3C85-27DD-5C3C-44DB-70720B1B0A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56055" y="3909375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1" name="Object 110">
            <a:extLst>
              <a:ext uri="{FF2B5EF4-FFF2-40B4-BE49-F238E27FC236}">
                <a16:creationId xmlns:a16="http://schemas.microsoft.com/office/drawing/2014/main" id="{34A8FA59-AB8D-8A6B-D281-B9E92AC431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377964"/>
              </p:ext>
            </p:extLst>
          </p:nvPr>
        </p:nvGraphicFramePr>
        <p:xfrm>
          <a:off x="6156055" y="4128534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91" name="Object 90">
                        <a:extLst>
                          <a:ext uri="{FF2B5EF4-FFF2-40B4-BE49-F238E27FC236}">
                            <a16:creationId xmlns:a16="http://schemas.microsoft.com/office/drawing/2014/main" id="{49B6392F-702A-39A2-4B64-D59E2FBBA2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56055" y="4128534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" name="Object 111">
            <a:extLst>
              <a:ext uri="{FF2B5EF4-FFF2-40B4-BE49-F238E27FC236}">
                <a16:creationId xmlns:a16="http://schemas.microsoft.com/office/drawing/2014/main" id="{0F3DF7BE-4070-75B2-85F0-54502DA579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3000763"/>
              </p:ext>
            </p:extLst>
          </p:nvPr>
        </p:nvGraphicFramePr>
        <p:xfrm>
          <a:off x="6163089" y="4371595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92" name="Object 91">
                        <a:extLst>
                          <a:ext uri="{FF2B5EF4-FFF2-40B4-BE49-F238E27FC236}">
                            <a16:creationId xmlns:a16="http://schemas.microsoft.com/office/drawing/2014/main" id="{D39E51FF-20A0-8CD3-003C-BC334CDF53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63089" y="4371595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3" name="TextBox 112">
            <a:extLst>
              <a:ext uri="{FF2B5EF4-FFF2-40B4-BE49-F238E27FC236}">
                <a16:creationId xmlns:a16="http://schemas.microsoft.com/office/drawing/2014/main" id="{CF7DC5C5-7F4A-9161-AA98-C69C8F488EBF}"/>
              </a:ext>
            </a:extLst>
          </p:cNvPr>
          <p:cNvSpPr txBox="1"/>
          <p:nvPr/>
        </p:nvSpPr>
        <p:spPr>
          <a:xfrm>
            <a:off x="5859579" y="3492573"/>
            <a:ext cx="116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Partition 4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0A128BBE-9AB8-1C40-ABAF-0421C073426C}"/>
              </a:ext>
            </a:extLst>
          </p:cNvPr>
          <p:cNvSpPr/>
          <p:nvPr/>
        </p:nvSpPr>
        <p:spPr>
          <a:xfrm>
            <a:off x="8887103" y="1560312"/>
            <a:ext cx="3152497" cy="39756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DCFC0D55-FFC8-C4EA-A306-1033D29B8364}"/>
              </a:ext>
            </a:extLst>
          </p:cNvPr>
          <p:cNvSpPr/>
          <p:nvPr/>
        </p:nvSpPr>
        <p:spPr>
          <a:xfrm>
            <a:off x="9390538" y="1980169"/>
            <a:ext cx="2496662" cy="327400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16" name="Picture 2">
            <a:extLst>
              <a:ext uri="{FF2B5EF4-FFF2-40B4-BE49-F238E27FC236}">
                <a16:creationId xmlns:a16="http://schemas.microsoft.com/office/drawing/2014/main" id="{C7502F46-84E5-FE85-BF8D-58788A6AD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9147" y="2914571"/>
            <a:ext cx="915912" cy="137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7" name="Object 116">
            <a:extLst>
              <a:ext uri="{FF2B5EF4-FFF2-40B4-BE49-F238E27FC236}">
                <a16:creationId xmlns:a16="http://schemas.microsoft.com/office/drawing/2014/main" id="{46C40128-FE5C-D7F1-D9E4-F7923AE878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7130381"/>
              </p:ext>
            </p:extLst>
          </p:nvPr>
        </p:nvGraphicFramePr>
        <p:xfrm>
          <a:off x="9885698" y="2223730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97" name="Object 96">
                        <a:extLst>
                          <a:ext uri="{FF2B5EF4-FFF2-40B4-BE49-F238E27FC236}">
                            <a16:creationId xmlns:a16="http://schemas.microsoft.com/office/drawing/2014/main" id="{FE621875-6CD3-16DF-5991-42684DB5B6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885698" y="2223730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8" name="Object 117">
            <a:extLst>
              <a:ext uri="{FF2B5EF4-FFF2-40B4-BE49-F238E27FC236}">
                <a16:creationId xmlns:a16="http://schemas.microsoft.com/office/drawing/2014/main" id="{7537CD9C-D03F-40FE-40CC-1991F4EE54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4030926"/>
              </p:ext>
            </p:extLst>
          </p:nvPr>
        </p:nvGraphicFramePr>
        <p:xfrm>
          <a:off x="10116036" y="2366187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98" name="Object 97">
                        <a:extLst>
                          <a:ext uri="{FF2B5EF4-FFF2-40B4-BE49-F238E27FC236}">
                            <a16:creationId xmlns:a16="http://schemas.microsoft.com/office/drawing/2014/main" id="{6D29A1C7-0D8F-90D5-2947-08DDBCD917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116036" y="2366187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9" name="Object 118">
            <a:extLst>
              <a:ext uri="{FF2B5EF4-FFF2-40B4-BE49-F238E27FC236}">
                <a16:creationId xmlns:a16="http://schemas.microsoft.com/office/drawing/2014/main" id="{9F9B377D-CDD8-49B5-5A20-E9B49E63F7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8678721"/>
              </p:ext>
            </p:extLst>
          </p:nvPr>
        </p:nvGraphicFramePr>
        <p:xfrm>
          <a:off x="10116036" y="2585346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99" name="Object 98">
                        <a:extLst>
                          <a:ext uri="{FF2B5EF4-FFF2-40B4-BE49-F238E27FC236}">
                            <a16:creationId xmlns:a16="http://schemas.microsoft.com/office/drawing/2014/main" id="{3B66454A-F514-50A3-BF03-9BF01F67FA5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116036" y="2585346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0" name="Object 119">
            <a:extLst>
              <a:ext uri="{FF2B5EF4-FFF2-40B4-BE49-F238E27FC236}">
                <a16:creationId xmlns:a16="http://schemas.microsoft.com/office/drawing/2014/main" id="{E726D2E7-387C-7E8B-8DD8-3E3857F970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0048600"/>
              </p:ext>
            </p:extLst>
          </p:nvPr>
        </p:nvGraphicFramePr>
        <p:xfrm>
          <a:off x="10123070" y="2828407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00" name="Object 99">
                        <a:extLst>
                          <a:ext uri="{FF2B5EF4-FFF2-40B4-BE49-F238E27FC236}">
                            <a16:creationId xmlns:a16="http://schemas.microsoft.com/office/drawing/2014/main" id="{2619E6C3-EFD7-BE9E-F5A0-F84727F97C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123070" y="2828407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1" name="TextBox 120">
            <a:extLst>
              <a:ext uri="{FF2B5EF4-FFF2-40B4-BE49-F238E27FC236}">
                <a16:creationId xmlns:a16="http://schemas.microsoft.com/office/drawing/2014/main" id="{99F3B9B5-F7E1-7E1A-30EC-B51E667119B2}"/>
              </a:ext>
            </a:extLst>
          </p:cNvPr>
          <p:cNvSpPr txBox="1"/>
          <p:nvPr/>
        </p:nvSpPr>
        <p:spPr>
          <a:xfrm>
            <a:off x="9039128" y="1227340"/>
            <a:ext cx="1408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Worker</a:t>
            </a:r>
            <a:r>
              <a:rPr lang="fr-FR" dirty="0"/>
              <a:t> </a:t>
            </a:r>
            <a:r>
              <a:rPr lang="fr-FR" dirty="0" err="1"/>
              <a:t>node</a:t>
            </a:r>
            <a:endParaRPr lang="fr-FR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EF8B40F-AE48-C07A-CDB9-96E7301202E8}"/>
              </a:ext>
            </a:extLst>
          </p:cNvPr>
          <p:cNvSpPr txBox="1"/>
          <p:nvPr/>
        </p:nvSpPr>
        <p:spPr>
          <a:xfrm>
            <a:off x="9525284" y="1646672"/>
            <a:ext cx="1577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Spark </a:t>
            </a:r>
            <a:r>
              <a:rPr lang="fr-FR" dirty="0" err="1"/>
              <a:t>executor</a:t>
            </a:r>
            <a:endParaRPr lang="fr-FR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4A62D3C7-C4CD-C0EB-CD0E-C4F7DA17E175}"/>
              </a:ext>
            </a:extLst>
          </p:cNvPr>
          <p:cNvSpPr txBox="1"/>
          <p:nvPr/>
        </p:nvSpPr>
        <p:spPr>
          <a:xfrm>
            <a:off x="9819560" y="1949385"/>
            <a:ext cx="116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Partition 5</a:t>
            </a:r>
          </a:p>
        </p:txBody>
      </p:sp>
      <p:graphicFrame>
        <p:nvGraphicFramePr>
          <p:cNvPr id="126" name="Object 125">
            <a:extLst>
              <a:ext uri="{FF2B5EF4-FFF2-40B4-BE49-F238E27FC236}">
                <a16:creationId xmlns:a16="http://schemas.microsoft.com/office/drawing/2014/main" id="{561CE587-0F05-05B7-7D2C-1417A0257B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1114642"/>
              </p:ext>
            </p:extLst>
          </p:nvPr>
        </p:nvGraphicFramePr>
        <p:xfrm>
          <a:off x="9914632" y="3408283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109" name="Object 108">
                        <a:extLst>
                          <a:ext uri="{FF2B5EF4-FFF2-40B4-BE49-F238E27FC236}">
                            <a16:creationId xmlns:a16="http://schemas.microsoft.com/office/drawing/2014/main" id="{EE0020AB-A1D2-33DA-B5A7-664C133CC1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14632" y="3408283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7" name="Object 126">
            <a:extLst>
              <a:ext uri="{FF2B5EF4-FFF2-40B4-BE49-F238E27FC236}">
                <a16:creationId xmlns:a16="http://schemas.microsoft.com/office/drawing/2014/main" id="{50C1BAA3-BE69-5999-A68D-325A4D4F55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6412699"/>
              </p:ext>
            </p:extLst>
          </p:nvPr>
        </p:nvGraphicFramePr>
        <p:xfrm>
          <a:off x="10144970" y="355074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110" name="Object 109">
                        <a:extLst>
                          <a:ext uri="{FF2B5EF4-FFF2-40B4-BE49-F238E27FC236}">
                            <a16:creationId xmlns:a16="http://schemas.microsoft.com/office/drawing/2014/main" id="{4EA0A17A-E375-3EED-4236-7406ED5F7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144970" y="355074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8" name="Object 127">
            <a:extLst>
              <a:ext uri="{FF2B5EF4-FFF2-40B4-BE49-F238E27FC236}">
                <a16:creationId xmlns:a16="http://schemas.microsoft.com/office/drawing/2014/main" id="{B8A89BBB-914B-6812-16C0-4B477DEBF1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28992"/>
              </p:ext>
            </p:extLst>
          </p:nvPr>
        </p:nvGraphicFramePr>
        <p:xfrm>
          <a:off x="10144970" y="376989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111" name="Object 110">
                        <a:extLst>
                          <a:ext uri="{FF2B5EF4-FFF2-40B4-BE49-F238E27FC236}">
                            <a16:creationId xmlns:a16="http://schemas.microsoft.com/office/drawing/2014/main" id="{34A8FA59-AB8D-8A6B-D281-B9E92AC431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144970" y="376989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9" name="Object 128">
            <a:extLst>
              <a:ext uri="{FF2B5EF4-FFF2-40B4-BE49-F238E27FC236}">
                <a16:creationId xmlns:a16="http://schemas.microsoft.com/office/drawing/2014/main" id="{81640C31-2FA4-45AE-C7FC-6FEF4437A7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6635746"/>
              </p:ext>
            </p:extLst>
          </p:nvPr>
        </p:nvGraphicFramePr>
        <p:xfrm>
          <a:off x="10152004" y="401296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12" name="Object 111">
                        <a:extLst>
                          <a:ext uri="{FF2B5EF4-FFF2-40B4-BE49-F238E27FC236}">
                            <a16:creationId xmlns:a16="http://schemas.microsoft.com/office/drawing/2014/main" id="{0F3DF7BE-4070-75B2-85F0-54502DA579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152004" y="401296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0" name="TextBox 129">
            <a:extLst>
              <a:ext uri="{FF2B5EF4-FFF2-40B4-BE49-F238E27FC236}">
                <a16:creationId xmlns:a16="http://schemas.microsoft.com/office/drawing/2014/main" id="{7AD94827-2D79-AB88-A23B-16003022B528}"/>
              </a:ext>
            </a:extLst>
          </p:cNvPr>
          <p:cNvSpPr txBox="1"/>
          <p:nvPr/>
        </p:nvSpPr>
        <p:spPr>
          <a:xfrm>
            <a:off x="9848494" y="3133938"/>
            <a:ext cx="116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Partition 6</a:t>
            </a:r>
          </a:p>
        </p:txBody>
      </p:sp>
      <p:graphicFrame>
        <p:nvGraphicFramePr>
          <p:cNvPr id="131" name="Object 130">
            <a:extLst>
              <a:ext uri="{FF2B5EF4-FFF2-40B4-BE49-F238E27FC236}">
                <a16:creationId xmlns:a16="http://schemas.microsoft.com/office/drawing/2014/main" id="{F7EDD725-E48E-CDB6-EB8A-F76748C120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1846524"/>
              </p:ext>
            </p:extLst>
          </p:nvPr>
        </p:nvGraphicFramePr>
        <p:xfrm>
          <a:off x="10067032" y="3560683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126" name="Object 125">
                        <a:extLst>
                          <a:ext uri="{FF2B5EF4-FFF2-40B4-BE49-F238E27FC236}">
                            <a16:creationId xmlns:a16="http://schemas.microsoft.com/office/drawing/2014/main" id="{561CE587-0F05-05B7-7D2C-1417A0257B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067032" y="3560683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2" name="Object 131">
            <a:extLst>
              <a:ext uri="{FF2B5EF4-FFF2-40B4-BE49-F238E27FC236}">
                <a16:creationId xmlns:a16="http://schemas.microsoft.com/office/drawing/2014/main" id="{3E22EEB5-95EA-6B48-2701-3ABE18DDC1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9243603"/>
              </p:ext>
            </p:extLst>
          </p:nvPr>
        </p:nvGraphicFramePr>
        <p:xfrm>
          <a:off x="10297370" y="370314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127" name="Object 126">
                        <a:extLst>
                          <a:ext uri="{FF2B5EF4-FFF2-40B4-BE49-F238E27FC236}">
                            <a16:creationId xmlns:a16="http://schemas.microsoft.com/office/drawing/2014/main" id="{50C1BAA3-BE69-5999-A68D-325A4D4F55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297370" y="370314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" name="Object 132">
            <a:extLst>
              <a:ext uri="{FF2B5EF4-FFF2-40B4-BE49-F238E27FC236}">
                <a16:creationId xmlns:a16="http://schemas.microsoft.com/office/drawing/2014/main" id="{290A5737-DF5B-A685-B802-BCEE6FE3AE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9552224"/>
              </p:ext>
            </p:extLst>
          </p:nvPr>
        </p:nvGraphicFramePr>
        <p:xfrm>
          <a:off x="10297370" y="392229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128" name="Object 127">
                        <a:extLst>
                          <a:ext uri="{FF2B5EF4-FFF2-40B4-BE49-F238E27FC236}">
                            <a16:creationId xmlns:a16="http://schemas.microsoft.com/office/drawing/2014/main" id="{B8A89BBB-914B-6812-16C0-4B477DEBF1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297370" y="392229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4" name="Object 133">
            <a:extLst>
              <a:ext uri="{FF2B5EF4-FFF2-40B4-BE49-F238E27FC236}">
                <a16:creationId xmlns:a16="http://schemas.microsoft.com/office/drawing/2014/main" id="{55D02B92-66E4-4CA7-085C-4FD60B194B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8090838"/>
              </p:ext>
            </p:extLst>
          </p:nvPr>
        </p:nvGraphicFramePr>
        <p:xfrm>
          <a:off x="10304404" y="416536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29" name="Object 128">
                        <a:extLst>
                          <a:ext uri="{FF2B5EF4-FFF2-40B4-BE49-F238E27FC236}">
                            <a16:creationId xmlns:a16="http://schemas.microsoft.com/office/drawing/2014/main" id="{81640C31-2FA4-45AE-C7FC-6FEF4437A7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304404" y="416536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5" name="TextBox 134">
            <a:extLst>
              <a:ext uri="{FF2B5EF4-FFF2-40B4-BE49-F238E27FC236}">
                <a16:creationId xmlns:a16="http://schemas.microsoft.com/office/drawing/2014/main" id="{2883E0E6-8582-5D00-2A4A-4F96494218C8}"/>
              </a:ext>
            </a:extLst>
          </p:cNvPr>
          <p:cNvSpPr txBox="1"/>
          <p:nvPr/>
        </p:nvSpPr>
        <p:spPr>
          <a:xfrm>
            <a:off x="10000894" y="3286338"/>
            <a:ext cx="116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Partition 7</a:t>
            </a:r>
          </a:p>
        </p:txBody>
      </p:sp>
      <p:graphicFrame>
        <p:nvGraphicFramePr>
          <p:cNvPr id="136" name="Object 135">
            <a:extLst>
              <a:ext uri="{FF2B5EF4-FFF2-40B4-BE49-F238E27FC236}">
                <a16:creationId xmlns:a16="http://schemas.microsoft.com/office/drawing/2014/main" id="{885BE9CE-D4E4-A742-7156-651E53B85E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1846524"/>
              </p:ext>
            </p:extLst>
          </p:nvPr>
        </p:nvGraphicFramePr>
        <p:xfrm>
          <a:off x="10219432" y="3713083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126" name="Object 125">
                        <a:extLst>
                          <a:ext uri="{FF2B5EF4-FFF2-40B4-BE49-F238E27FC236}">
                            <a16:creationId xmlns:a16="http://schemas.microsoft.com/office/drawing/2014/main" id="{561CE587-0F05-05B7-7D2C-1417A0257B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219432" y="3713083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7" name="Object 136">
            <a:extLst>
              <a:ext uri="{FF2B5EF4-FFF2-40B4-BE49-F238E27FC236}">
                <a16:creationId xmlns:a16="http://schemas.microsoft.com/office/drawing/2014/main" id="{9CC1F1FD-0256-3CA4-743B-40B73284AA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9243603"/>
              </p:ext>
            </p:extLst>
          </p:nvPr>
        </p:nvGraphicFramePr>
        <p:xfrm>
          <a:off x="10449770" y="385554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127" name="Object 126">
                        <a:extLst>
                          <a:ext uri="{FF2B5EF4-FFF2-40B4-BE49-F238E27FC236}">
                            <a16:creationId xmlns:a16="http://schemas.microsoft.com/office/drawing/2014/main" id="{50C1BAA3-BE69-5999-A68D-325A4D4F55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449770" y="385554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8" name="Object 137">
            <a:extLst>
              <a:ext uri="{FF2B5EF4-FFF2-40B4-BE49-F238E27FC236}">
                <a16:creationId xmlns:a16="http://schemas.microsoft.com/office/drawing/2014/main" id="{95DA2701-537D-6935-F278-2EE4911939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9552224"/>
              </p:ext>
            </p:extLst>
          </p:nvPr>
        </p:nvGraphicFramePr>
        <p:xfrm>
          <a:off x="10449770" y="407469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128" name="Object 127">
                        <a:extLst>
                          <a:ext uri="{FF2B5EF4-FFF2-40B4-BE49-F238E27FC236}">
                            <a16:creationId xmlns:a16="http://schemas.microsoft.com/office/drawing/2014/main" id="{B8A89BBB-914B-6812-16C0-4B477DEBF1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449770" y="407469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9" name="Object 138">
            <a:extLst>
              <a:ext uri="{FF2B5EF4-FFF2-40B4-BE49-F238E27FC236}">
                <a16:creationId xmlns:a16="http://schemas.microsoft.com/office/drawing/2014/main" id="{59EC0DF2-D63F-7D42-3D8D-A09164E809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8090838"/>
              </p:ext>
            </p:extLst>
          </p:nvPr>
        </p:nvGraphicFramePr>
        <p:xfrm>
          <a:off x="10456804" y="431776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29" name="Object 128">
                        <a:extLst>
                          <a:ext uri="{FF2B5EF4-FFF2-40B4-BE49-F238E27FC236}">
                            <a16:creationId xmlns:a16="http://schemas.microsoft.com/office/drawing/2014/main" id="{81640C31-2FA4-45AE-C7FC-6FEF4437A7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456804" y="431776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0" name="TextBox 139">
            <a:extLst>
              <a:ext uri="{FF2B5EF4-FFF2-40B4-BE49-F238E27FC236}">
                <a16:creationId xmlns:a16="http://schemas.microsoft.com/office/drawing/2014/main" id="{1082635E-1140-A9C0-3FD9-A5A84FD29690}"/>
              </a:ext>
            </a:extLst>
          </p:cNvPr>
          <p:cNvSpPr txBox="1"/>
          <p:nvPr/>
        </p:nvSpPr>
        <p:spPr>
          <a:xfrm>
            <a:off x="10153294" y="3438738"/>
            <a:ext cx="116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Partition 8</a:t>
            </a:r>
          </a:p>
        </p:txBody>
      </p:sp>
      <p:graphicFrame>
        <p:nvGraphicFramePr>
          <p:cNvPr id="141" name="Object 140">
            <a:extLst>
              <a:ext uri="{FF2B5EF4-FFF2-40B4-BE49-F238E27FC236}">
                <a16:creationId xmlns:a16="http://schemas.microsoft.com/office/drawing/2014/main" id="{5E50024D-F9C4-6D3A-399B-281908EFF1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1846524"/>
              </p:ext>
            </p:extLst>
          </p:nvPr>
        </p:nvGraphicFramePr>
        <p:xfrm>
          <a:off x="10371832" y="3865483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126" name="Object 125">
                        <a:extLst>
                          <a:ext uri="{FF2B5EF4-FFF2-40B4-BE49-F238E27FC236}">
                            <a16:creationId xmlns:a16="http://schemas.microsoft.com/office/drawing/2014/main" id="{561CE587-0F05-05B7-7D2C-1417A0257B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371832" y="3865483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2" name="Object 141">
            <a:extLst>
              <a:ext uri="{FF2B5EF4-FFF2-40B4-BE49-F238E27FC236}">
                <a16:creationId xmlns:a16="http://schemas.microsoft.com/office/drawing/2014/main" id="{5A59523E-D257-518F-B7BE-1C2F982EFF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9243603"/>
              </p:ext>
            </p:extLst>
          </p:nvPr>
        </p:nvGraphicFramePr>
        <p:xfrm>
          <a:off x="10602170" y="400794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127" name="Object 126">
                        <a:extLst>
                          <a:ext uri="{FF2B5EF4-FFF2-40B4-BE49-F238E27FC236}">
                            <a16:creationId xmlns:a16="http://schemas.microsoft.com/office/drawing/2014/main" id="{50C1BAA3-BE69-5999-A68D-325A4D4F55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02170" y="400794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" name="Object 142">
            <a:extLst>
              <a:ext uri="{FF2B5EF4-FFF2-40B4-BE49-F238E27FC236}">
                <a16:creationId xmlns:a16="http://schemas.microsoft.com/office/drawing/2014/main" id="{E40625BF-E1AC-C05E-7214-5C54C80D4C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9552224"/>
              </p:ext>
            </p:extLst>
          </p:nvPr>
        </p:nvGraphicFramePr>
        <p:xfrm>
          <a:off x="10602170" y="422709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128" name="Object 127">
                        <a:extLst>
                          <a:ext uri="{FF2B5EF4-FFF2-40B4-BE49-F238E27FC236}">
                            <a16:creationId xmlns:a16="http://schemas.microsoft.com/office/drawing/2014/main" id="{B8A89BBB-914B-6812-16C0-4B477DEBF1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02170" y="422709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4" name="Object 143">
            <a:extLst>
              <a:ext uri="{FF2B5EF4-FFF2-40B4-BE49-F238E27FC236}">
                <a16:creationId xmlns:a16="http://schemas.microsoft.com/office/drawing/2014/main" id="{08F7BB5A-29D6-E306-1A00-4F6AF893B1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8090838"/>
              </p:ext>
            </p:extLst>
          </p:nvPr>
        </p:nvGraphicFramePr>
        <p:xfrm>
          <a:off x="10609204" y="447016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29" name="Object 128">
                        <a:extLst>
                          <a:ext uri="{FF2B5EF4-FFF2-40B4-BE49-F238E27FC236}">
                            <a16:creationId xmlns:a16="http://schemas.microsoft.com/office/drawing/2014/main" id="{81640C31-2FA4-45AE-C7FC-6FEF4437A7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09204" y="447016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5" name="TextBox 144">
            <a:extLst>
              <a:ext uri="{FF2B5EF4-FFF2-40B4-BE49-F238E27FC236}">
                <a16:creationId xmlns:a16="http://schemas.microsoft.com/office/drawing/2014/main" id="{5DECABE6-F06C-9DF0-FE91-416868456E5E}"/>
              </a:ext>
            </a:extLst>
          </p:cNvPr>
          <p:cNvSpPr txBox="1"/>
          <p:nvPr/>
        </p:nvSpPr>
        <p:spPr>
          <a:xfrm>
            <a:off x="10305694" y="3591138"/>
            <a:ext cx="116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Partition 9</a:t>
            </a:r>
          </a:p>
        </p:txBody>
      </p:sp>
      <p:graphicFrame>
        <p:nvGraphicFramePr>
          <p:cNvPr id="146" name="Object 145">
            <a:extLst>
              <a:ext uri="{FF2B5EF4-FFF2-40B4-BE49-F238E27FC236}">
                <a16:creationId xmlns:a16="http://schemas.microsoft.com/office/drawing/2014/main" id="{4B934FEE-BDA0-7A31-A51D-C4DC761586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1846524"/>
              </p:ext>
            </p:extLst>
          </p:nvPr>
        </p:nvGraphicFramePr>
        <p:xfrm>
          <a:off x="10524232" y="4017883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126" name="Object 125">
                        <a:extLst>
                          <a:ext uri="{FF2B5EF4-FFF2-40B4-BE49-F238E27FC236}">
                            <a16:creationId xmlns:a16="http://schemas.microsoft.com/office/drawing/2014/main" id="{561CE587-0F05-05B7-7D2C-1417A0257B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24232" y="4017883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7" name="Object 146">
            <a:extLst>
              <a:ext uri="{FF2B5EF4-FFF2-40B4-BE49-F238E27FC236}">
                <a16:creationId xmlns:a16="http://schemas.microsoft.com/office/drawing/2014/main" id="{1B98FEDE-EE64-0258-BE3A-04EDCEF549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9243603"/>
              </p:ext>
            </p:extLst>
          </p:nvPr>
        </p:nvGraphicFramePr>
        <p:xfrm>
          <a:off x="10754570" y="416034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127" name="Object 126">
                        <a:extLst>
                          <a:ext uri="{FF2B5EF4-FFF2-40B4-BE49-F238E27FC236}">
                            <a16:creationId xmlns:a16="http://schemas.microsoft.com/office/drawing/2014/main" id="{50C1BAA3-BE69-5999-A68D-325A4D4F55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754570" y="416034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8" name="Object 147">
            <a:extLst>
              <a:ext uri="{FF2B5EF4-FFF2-40B4-BE49-F238E27FC236}">
                <a16:creationId xmlns:a16="http://schemas.microsoft.com/office/drawing/2014/main" id="{DE2807BA-ECE0-4172-202B-FEAA6EB48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9552224"/>
              </p:ext>
            </p:extLst>
          </p:nvPr>
        </p:nvGraphicFramePr>
        <p:xfrm>
          <a:off x="10754570" y="437949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128" name="Object 127">
                        <a:extLst>
                          <a:ext uri="{FF2B5EF4-FFF2-40B4-BE49-F238E27FC236}">
                            <a16:creationId xmlns:a16="http://schemas.microsoft.com/office/drawing/2014/main" id="{B8A89BBB-914B-6812-16C0-4B477DEBF1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754570" y="437949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9" name="Object 148">
            <a:extLst>
              <a:ext uri="{FF2B5EF4-FFF2-40B4-BE49-F238E27FC236}">
                <a16:creationId xmlns:a16="http://schemas.microsoft.com/office/drawing/2014/main" id="{445936DB-8471-6AEF-0AB3-20C3C283D0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8090838"/>
              </p:ext>
            </p:extLst>
          </p:nvPr>
        </p:nvGraphicFramePr>
        <p:xfrm>
          <a:off x="10761604" y="462256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29" name="Object 128">
                        <a:extLst>
                          <a:ext uri="{FF2B5EF4-FFF2-40B4-BE49-F238E27FC236}">
                            <a16:creationId xmlns:a16="http://schemas.microsoft.com/office/drawing/2014/main" id="{81640C31-2FA4-45AE-C7FC-6FEF4437A7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761604" y="462256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" name="TextBox 149">
            <a:extLst>
              <a:ext uri="{FF2B5EF4-FFF2-40B4-BE49-F238E27FC236}">
                <a16:creationId xmlns:a16="http://schemas.microsoft.com/office/drawing/2014/main" id="{015A25EF-05AD-5104-30A3-0368A6D0D957}"/>
              </a:ext>
            </a:extLst>
          </p:cNvPr>
          <p:cNvSpPr txBox="1"/>
          <p:nvPr/>
        </p:nvSpPr>
        <p:spPr>
          <a:xfrm>
            <a:off x="10458094" y="3743538"/>
            <a:ext cx="1279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Partition 10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4BB861BF-BF3A-21F3-59C9-1B9867167375}"/>
              </a:ext>
            </a:extLst>
          </p:cNvPr>
          <p:cNvSpPr txBox="1"/>
          <p:nvPr/>
        </p:nvSpPr>
        <p:spPr>
          <a:xfrm>
            <a:off x="9162680" y="5723839"/>
            <a:ext cx="291778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Several</a:t>
            </a:r>
            <a:r>
              <a:rPr lang="fr-FR" sz="2800" dirty="0"/>
              <a:t> partitions</a:t>
            </a:r>
          </a:p>
          <a:p>
            <a:r>
              <a:rPr lang="fr-FR" sz="2800" dirty="0"/>
              <a:t>Per </a:t>
            </a:r>
            <a:r>
              <a:rPr lang="fr-FR" sz="2800" dirty="0" err="1"/>
              <a:t>spark-executor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26145642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C9D9E-F1B3-99C4-CC51-6FC219123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968"/>
            <a:ext cx="10515600" cy="1778151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Optimize</a:t>
            </a:r>
            <a:r>
              <a:rPr lang="fr-FR" dirty="0"/>
              <a:t> </a:t>
            </a:r>
            <a:r>
              <a:rPr lang="fr-FR" dirty="0" err="1"/>
              <a:t>parralelism</a:t>
            </a:r>
            <a:r>
              <a:rPr lang="fr-FR" dirty="0"/>
              <a:t>: </a:t>
            </a:r>
            <a:br>
              <a:rPr lang="fr-FR" dirty="0"/>
            </a:br>
            <a:r>
              <a:rPr lang="fr-FR" dirty="0" err="1"/>
              <a:t>Adapt</a:t>
            </a:r>
            <a:r>
              <a:rPr lang="fr-FR" dirty="0"/>
              <a:t> partitions to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Cores</a:t>
            </a:r>
            <a:endParaRPr lang="fr-FR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AB17377-551C-492D-BE21-51739B5CC244}"/>
              </a:ext>
            </a:extLst>
          </p:cNvPr>
          <p:cNvSpPr/>
          <p:nvPr/>
        </p:nvSpPr>
        <p:spPr>
          <a:xfrm>
            <a:off x="1242099" y="1955116"/>
            <a:ext cx="3848062" cy="107877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1B1FCB9-E24A-AE49-4F6A-CB019FEA4B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0401635"/>
              </p:ext>
            </p:extLst>
          </p:nvPr>
        </p:nvGraphicFramePr>
        <p:xfrm>
          <a:off x="1493973" y="201621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E3F015D-5ACE-084F-C95B-47C4BB3B6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93973" y="201621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13B41C0-ED22-B4BA-16DA-73CCD462D4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0584702"/>
              </p:ext>
            </p:extLst>
          </p:nvPr>
        </p:nvGraphicFramePr>
        <p:xfrm>
          <a:off x="1724311" y="21586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918A94A-E8B4-1A9E-F868-DEF5656E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24311" y="21586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4AD9270-774A-5825-1147-2AB644E7D1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9843842"/>
              </p:ext>
            </p:extLst>
          </p:nvPr>
        </p:nvGraphicFramePr>
        <p:xfrm>
          <a:off x="1724311" y="237782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2C6DE0C-29BF-266B-4D05-B526C5EB85F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24311" y="237782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227B26D-786E-4027-6893-ABEE70D0FF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4019948"/>
              </p:ext>
            </p:extLst>
          </p:nvPr>
        </p:nvGraphicFramePr>
        <p:xfrm>
          <a:off x="1731345" y="262088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F973C8F0-9D42-08AE-E67A-68B26865E9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31345" y="262088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Arrow: Right 25">
            <a:extLst>
              <a:ext uri="{FF2B5EF4-FFF2-40B4-BE49-F238E27FC236}">
                <a16:creationId xmlns:a16="http://schemas.microsoft.com/office/drawing/2014/main" id="{C868ECF5-0D19-563D-B454-7AC7AE35ABCB}"/>
              </a:ext>
            </a:extLst>
          </p:cNvPr>
          <p:cNvSpPr/>
          <p:nvPr/>
        </p:nvSpPr>
        <p:spPr>
          <a:xfrm>
            <a:off x="2762606" y="2407714"/>
            <a:ext cx="890158" cy="17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7" name="Picture 26" descr="CPU X : Infos Smartphones – Applications sur Google Play">
            <a:extLst>
              <a:ext uri="{FF2B5EF4-FFF2-40B4-BE49-F238E27FC236}">
                <a16:creationId xmlns:a16="http://schemas.microsoft.com/office/drawing/2014/main" id="{A4FF4729-9F2D-E665-D653-DC33250EB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9865" y="2237782"/>
            <a:ext cx="505279" cy="50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8EEBFBFC-BEB3-94E3-CED0-7672513DEF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3448979"/>
              </p:ext>
            </p:extLst>
          </p:nvPr>
        </p:nvGraphicFramePr>
        <p:xfrm>
          <a:off x="3772239" y="201621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1B1FCB9-E24A-AE49-4F6A-CB019FEA4B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72239" y="201621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03EC4754-EDB4-5F62-4658-4E9823E648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8968165"/>
              </p:ext>
            </p:extLst>
          </p:nvPr>
        </p:nvGraphicFramePr>
        <p:xfrm>
          <a:off x="4002577" y="21586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113B41C0-ED22-B4BA-16DA-73CCD462D4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02577" y="21586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>
            <a:extLst>
              <a:ext uri="{FF2B5EF4-FFF2-40B4-BE49-F238E27FC236}">
                <a16:creationId xmlns:a16="http://schemas.microsoft.com/office/drawing/2014/main" id="{DF7ACE04-07F5-F706-E1AC-737917EF03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96909"/>
              </p:ext>
            </p:extLst>
          </p:nvPr>
        </p:nvGraphicFramePr>
        <p:xfrm>
          <a:off x="4002577" y="237782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74AD9270-774A-5825-1147-2AB644E7D1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02577" y="237782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4C94F87D-0976-B2B9-6926-8D01F2B7E8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0828212"/>
              </p:ext>
            </p:extLst>
          </p:nvPr>
        </p:nvGraphicFramePr>
        <p:xfrm>
          <a:off x="4009611" y="262088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1227B26D-786E-4027-6893-ABEE70D0FF1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09611" y="262088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DF8532DA-528F-6E66-4710-C710D0801EDD}"/>
              </a:ext>
            </a:extLst>
          </p:cNvPr>
          <p:cNvSpPr txBox="1"/>
          <p:nvPr/>
        </p:nvSpPr>
        <p:spPr>
          <a:xfrm>
            <a:off x="1376846" y="1621618"/>
            <a:ext cx="3787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Spark-</a:t>
            </a:r>
            <a:r>
              <a:rPr lang="fr-FR" dirty="0" err="1"/>
              <a:t>executor</a:t>
            </a:r>
            <a:r>
              <a:rPr lang="fr-FR" dirty="0"/>
              <a:t>:  1 partition &lt;&lt; N </a:t>
            </a:r>
            <a:r>
              <a:rPr lang="fr-FR" dirty="0" err="1"/>
              <a:t>cores</a:t>
            </a:r>
            <a:endParaRPr lang="fr-FR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C4DB60E-B339-EF71-B614-7FFC2969BB72}"/>
              </a:ext>
            </a:extLst>
          </p:cNvPr>
          <p:cNvSpPr/>
          <p:nvPr/>
        </p:nvSpPr>
        <p:spPr>
          <a:xfrm>
            <a:off x="1191617" y="4700901"/>
            <a:ext cx="3848062" cy="20043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03136892-0F9E-4962-D2EB-1D0AE58A9D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2952603"/>
              </p:ext>
            </p:extLst>
          </p:nvPr>
        </p:nvGraphicFramePr>
        <p:xfrm>
          <a:off x="1443491" y="4761998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1B1FCB9-E24A-AE49-4F6A-CB019FEA4B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43491" y="4761998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>
            <a:extLst>
              <a:ext uri="{FF2B5EF4-FFF2-40B4-BE49-F238E27FC236}">
                <a16:creationId xmlns:a16="http://schemas.microsoft.com/office/drawing/2014/main" id="{44677C95-7716-590C-6B48-B44422C64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4754892"/>
              </p:ext>
            </p:extLst>
          </p:nvPr>
        </p:nvGraphicFramePr>
        <p:xfrm>
          <a:off x="1673829" y="4904455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113B41C0-ED22-B4BA-16DA-73CCD462D4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3829" y="4904455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AEB3B7AE-1339-D020-147F-B70FAD298E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1987347"/>
              </p:ext>
            </p:extLst>
          </p:nvPr>
        </p:nvGraphicFramePr>
        <p:xfrm>
          <a:off x="1673829" y="5123614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74AD9270-774A-5825-1147-2AB644E7D1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3829" y="5123614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2B7FD10C-DC4B-CF7A-CC04-EECD007316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6791943"/>
              </p:ext>
            </p:extLst>
          </p:nvPr>
        </p:nvGraphicFramePr>
        <p:xfrm>
          <a:off x="1680863" y="5366675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1227B26D-786E-4027-6893-ABEE70D0FF1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80863" y="5366675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Arrow: Right 46">
            <a:extLst>
              <a:ext uri="{FF2B5EF4-FFF2-40B4-BE49-F238E27FC236}">
                <a16:creationId xmlns:a16="http://schemas.microsoft.com/office/drawing/2014/main" id="{96CCD13A-E3EA-673F-C1A6-BD07E1242CFA}"/>
              </a:ext>
            </a:extLst>
          </p:cNvPr>
          <p:cNvSpPr/>
          <p:nvPr/>
        </p:nvSpPr>
        <p:spPr>
          <a:xfrm>
            <a:off x="2712124" y="5153500"/>
            <a:ext cx="890158" cy="17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8" name="Picture 47" descr="CPU X : Infos Smartphones – Applications sur Google Play">
            <a:extLst>
              <a:ext uri="{FF2B5EF4-FFF2-40B4-BE49-F238E27FC236}">
                <a16:creationId xmlns:a16="http://schemas.microsoft.com/office/drawing/2014/main" id="{3A971AB8-29E0-88D5-A723-81BB75808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383" y="4983568"/>
            <a:ext cx="505279" cy="50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DD2F7397-8897-4608-84F5-C0D66731DB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9829439"/>
              </p:ext>
            </p:extLst>
          </p:nvPr>
        </p:nvGraphicFramePr>
        <p:xfrm>
          <a:off x="3721757" y="4761998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8EEBFBFC-BEB3-94E3-CED0-7672513DEF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21757" y="4761998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Object 49">
            <a:extLst>
              <a:ext uri="{FF2B5EF4-FFF2-40B4-BE49-F238E27FC236}">
                <a16:creationId xmlns:a16="http://schemas.microsoft.com/office/drawing/2014/main" id="{15A42233-1F8D-8876-0984-FFBAC2DA5E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6028191"/>
              </p:ext>
            </p:extLst>
          </p:nvPr>
        </p:nvGraphicFramePr>
        <p:xfrm>
          <a:off x="3952095" y="4904455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03EC4754-EDB4-5F62-4658-4E9823E648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52095" y="4904455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" name="Object 50">
            <a:extLst>
              <a:ext uri="{FF2B5EF4-FFF2-40B4-BE49-F238E27FC236}">
                <a16:creationId xmlns:a16="http://schemas.microsoft.com/office/drawing/2014/main" id="{0D8DA929-B358-923B-B0D2-349F5E024C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5078804"/>
              </p:ext>
            </p:extLst>
          </p:nvPr>
        </p:nvGraphicFramePr>
        <p:xfrm>
          <a:off x="3952095" y="5123614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38" name="Object 37">
                        <a:extLst>
                          <a:ext uri="{FF2B5EF4-FFF2-40B4-BE49-F238E27FC236}">
                            <a16:creationId xmlns:a16="http://schemas.microsoft.com/office/drawing/2014/main" id="{DF7ACE04-07F5-F706-E1AC-737917EF03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52095" y="5123614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7D809001-6DD2-2C86-7704-118154E045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778559"/>
              </p:ext>
            </p:extLst>
          </p:nvPr>
        </p:nvGraphicFramePr>
        <p:xfrm>
          <a:off x="3959129" y="5366675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4C94F87D-0976-B2B9-6926-8D01F2B7E8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59129" y="5366675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TextBox 52">
            <a:extLst>
              <a:ext uri="{FF2B5EF4-FFF2-40B4-BE49-F238E27FC236}">
                <a16:creationId xmlns:a16="http://schemas.microsoft.com/office/drawing/2014/main" id="{17780C73-BDE0-9E3F-FA11-111B37DDC686}"/>
              </a:ext>
            </a:extLst>
          </p:cNvPr>
          <p:cNvSpPr txBox="1"/>
          <p:nvPr/>
        </p:nvSpPr>
        <p:spPr>
          <a:xfrm>
            <a:off x="1326364" y="4367404"/>
            <a:ext cx="3774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Spark </a:t>
            </a:r>
            <a:r>
              <a:rPr lang="fr-FR" dirty="0" err="1"/>
              <a:t>executor</a:t>
            </a:r>
            <a:r>
              <a:rPr lang="fr-FR" dirty="0"/>
              <a:t>: N partitions ~ N </a:t>
            </a:r>
            <a:r>
              <a:rPr lang="fr-FR" dirty="0" err="1"/>
              <a:t>cores</a:t>
            </a:r>
            <a:endParaRPr lang="fr-FR" dirty="0"/>
          </a:p>
        </p:txBody>
      </p:sp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20CDCE83-1C58-F416-901B-F61A582507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2164104"/>
              </p:ext>
            </p:extLst>
          </p:nvPr>
        </p:nvGraphicFramePr>
        <p:xfrm>
          <a:off x="1443491" y="5733213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03136892-0F9E-4962-D2EB-1D0AE58A9D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43491" y="5733213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075BCF1F-8BA2-EF09-33EE-8265BA7788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0651306"/>
              </p:ext>
            </p:extLst>
          </p:nvPr>
        </p:nvGraphicFramePr>
        <p:xfrm>
          <a:off x="1673829" y="587567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44677C95-7716-590C-6B48-B44422C640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3829" y="587567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" name="Object 55">
            <a:extLst>
              <a:ext uri="{FF2B5EF4-FFF2-40B4-BE49-F238E27FC236}">
                <a16:creationId xmlns:a16="http://schemas.microsoft.com/office/drawing/2014/main" id="{BAD22D1D-616F-EB8A-D1B9-3C834E933C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272712"/>
              </p:ext>
            </p:extLst>
          </p:nvPr>
        </p:nvGraphicFramePr>
        <p:xfrm>
          <a:off x="1673829" y="609482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AEB3B7AE-1339-D020-147F-B70FAD298E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3829" y="609482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Object 56">
            <a:extLst>
              <a:ext uri="{FF2B5EF4-FFF2-40B4-BE49-F238E27FC236}">
                <a16:creationId xmlns:a16="http://schemas.microsoft.com/office/drawing/2014/main" id="{35A1A810-2588-F957-A1CA-F582AB1298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143814"/>
              </p:ext>
            </p:extLst>
          </p:nvPr>
        </p:nvGraphicFramePr>
        <p:xfrm>
          <a:off x="1680863" y="633789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2B7FD10C-DC4B-CF7A-CC04-EECD007316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80863" y="633789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8" name="Arrow: Right 57">
            <a:extLst>
              <a:ext uri="{FF2B5EF4-FFF2-40B4-BE49-F238E27FC236}">
                <a16:creationId xmlns:a16="http://schemas.microsoft.com/office/drawing/2014/main" id="{5119449A-8699-B711-37F6-D21ECB753B35}"/>
              </a:ext>
            </a:extLst>
          </p:cNvPr>
          <p:cNvSpPr/>
          <p:nvPr/>
        </p:nvSpPr>
        <p:spPr>
          <a:xfrm>
            <a:off x="2712124" y="6124715"/>
            <a:ext cx="890158" cy="17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9" name="Picture 58" descr="CPU X : Infos Smartphones – Applications sur Google Play">
            <a:extLst>
              <a:ext uri="{FF2B5EF4-FFF2-40B4-BE49-F238E27FC236}">
                <a16:creationId xmlns:a16="http://schemas.microsoft.com/office/drawing/2014/main" id="{C73E6736-F8C3-04B6-FC4B-56BCF3C09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383" y="5954783"/>
            <a:ext cx="505279" cy="50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0" name="Object 59">
            <a:extLst>
              <a:ext uri="{FF2B5EF4-FFF2-40B4-BE49-F238E27FC236}">
                <a16:creationId xmlns:a16="http://schemas.microsoft.com/office/drawing/2014/main" id="{4D68212E-B01F-AEE0-30AE-9CBBFD1607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7745175"/>
              </p:ext>
            </p:extLst>
          </p:nvPr>
        </p:nvGraphicFramePr>
        <p:xfrm>
          <a:off x="3721757" y="5733213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DD2F7397-8897-4608-84F5-C0D66731DB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21757" y="5733213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7E74A659-3AC2-B100-4696-93B6098D6E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1987479"/>
              </p:ext>
            </p:extLst>
          </p:nvPr>
        </p:nvGraphicFramePr>
        <p:xfrm>
          <a:off x="3952095" y="587567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50" name="Object 49">
                        <a:extLst>
                          <a:ext uri="{FF2B5EF4-FFF2-40B4-BE49-F238E27FC236}">
                            <a16:creationId xmlns:a16="http://schemas.microsoft.com/office/drawing/2014/main" id="{15A42233-1F8D-8876-0984-FFBAC2DA5E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52095" y="587567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" name="Object 61">
            <a:extLst>
              <a:ext uri="{FF2B5EF4-FFF2-40B4-BE49-F238E27FC236}">
                <a16:creationId xmlns:a16="http://schemas.microsoft.com/office/drawing/2014/main" id="{268C6446-95D1-D6FC-DDAB-65E6EEB484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9525509"/>
              </p:ext>
            </p:extLst>
          </p:nvPr>
        </p:nvGraphicFramePr>
        <p:xfrm>
          <a:off x="3952095" y="609482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51" name="Object 50">
                        <a:extLst>
                          <a:ext uri="{FF2B5EF4-FFF2-40B4-BE49-F238E27FC236}">
                            <a16:creationId xmlns:a16="http://schemas.microsoft.com/office/drawing/2014/main" id="{0D8DA929-B358-923B-B0D2-349F5E024C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52095" y="609482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62">
            <a:extLst>
              <a:ext uri="{FF2B5EF4-FFF2-40B4-BE49-F238E27FC236}">
                <a16:creationId xmlns:a16="http://schemas.microsoft.com/office/drawing/2014/main" id="{3F36C7F8-1CBB-8F54-560D-0CFF3F381C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4983594"/>
              </p:ext>
            </p:extLst>
          </p:nvPr>
        </p:nvGraphicFramePr>
        <p:xfrm>
          <a:off x="3959129" y="633789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7D809001-6DD2-2C86-7704-118154E045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59129" y="633789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A65D85A4-B257-F7D0-C83E-3BB4D989A274}"/>
              </a:ext>
            </a:extLst>
          </p:cNvPr>
          <p:cNvSpPr/>
          <p:nvPr/>
        </p:nvSpPr>
        <p:spPr>
          <a:xfrm>
            <a:off x="7082960" y="3104479"/>
            <a:ext cx="4509595" cy="313884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68" name="Object 67">
            <a:extLst>
              <a:ext uri="{FF2B5EF4-FFF2-40B4-BE49-F238E27FC236}">
                <a16:creationId xmlns:a16="http://schemas.microsoft.com/office/drawing/2014/main" id="{4882CF32-C35D-EC42-790A-93FD3DA1BC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6259515"/>
              </p:ext>
            </p:extLst>
          </p:nvPr>
        </p:nvGraphicFramePr>
        <p:xfrm>
          <a:off x="7334835" y="3165577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03136892-0F9E-4962-D2EB-1D0AE58A9D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334835" y="3165577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" name="Object 68">
            <a:extLst>
              <a:ext uri="{FF2B5EF4-FFF2-40B4-BE49-F238E27FC236}">
                <a16:creationId xmlns:a16="http://schemas.microsoft.com/office/drawing/2014/main" id="{53B77C13-B183-DD31-C37D-6656AE85E0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7444861"/>
              </p:ext>
            </p:extLst>
          </p:nvPr>
        </p:nvGraphicFramePr>
        <p:xfrm>
          <a:off x="7565173" y="3308034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44677C95-7716-590C-6B48-B44422C640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65173" y="3308034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3FB7FDD-ACC5-574A-1009-A1CF2805FE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2220637"/>
              </p:ext>
            </p:extLst>
          </p:nvPr>
        </p:nvGraphicFramePr>
        <p:xfrm>
          <a:off x="7565173" y="3527193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AEB3B7AE-1339-D020-147F-B70FAD298E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65173" y="3527193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1" name="Object 70">
            <a:extLst>
              <a:ext uri="{FF2B5EF4-FFF2-40B4-BE49-F238E27FC236}">
                <a16:creationId xmlns:a16="http://schemas.microsoft.com/office/drawing/2014/main" id="{7C21B8FB-6586-40CF-347E-F195E6674C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4740585"/>
              </p:ext>
            </p:extLst>
          </p:nvPr>
        </p:nvGraphicFramePr>
        <p:xfrm>
          <a:off x="7572207" y="3770254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2B7FD10C-DC4B-CF7A-CC04-EECD007316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72207" y="3770254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Arrow: Right 71">
            <a:extLst>
              <a:ext uri="{FF2B5EF4-FFF2-40B4-BE49-F238E27FC236}">
                <a16:creationId xmlns:a16="http://schemas.microsoft.com/office/drawing/2014/main" id="{875B3F53-9A71-E2E2-5703-FD9E7F203533}"/>
              </a:ext>
            </a:extLst>
          </p:cNvPr>
          <p:cNvSpPr/>
          <p:nvPr/>
        </p:nvSpPr>
        <p:spPr>
          <a:xfrm>
            <a:off x="8603468" y="3557079"/>
            <a:ext cx="890158" cy="17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3" name="Picture 72" descr="CPU X : Infos Smartphones – Applications sur Google Play">
            <a:extLst>
              <a:ext uri="{FF2B5EF4-FFF2-40B4-BE49-F238E27FC236}">
                <a16:creationId xmlns:a16="http://schemas.microsoft.com/office/drawing/2014/main" id="{BC88D2EA-AB91-0D38-D5BA-CD586166E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727" y="3387147"/>
            <a:ext cx="505279" cy="50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4" name="Object 73">
            <a:extLst>
              <a:ext uri="{FF2B5EF4-FFF2-40B4-BE49-F238E27FC236}">
                <a16:creationId xmlns:a16="http://schemas.microsoft.com/office/drawing/2014/main" id="{C2301E09-9F3E-348C-B87F-161490BDC3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0869390"/>
              </p:ext>
            </p:extLst>
          </p:nvPr>
        </p:nvGraphicFramePr>
        <p:xfrm>
          <a:off x="9613101" y="3165577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DD2F7397-8897-4608-84F5-C0D66731DB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613101" y="3165577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" name="Object 74">
            <a:extLst>
              <a:ext uri="{FF2B5EF4-FFF2-40B4-BE49-F238E27FC236}">
                <a16:creationId xmlns:a16="http://schemas.microsoft.com/office/drawing/2014/main" id="{8D4EFD97-4C2E-34B7-008E-3DCDCCE58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5868589"/>
              </p:ext>
            </p:extLst>
          </p:nvPr>
        </p:nvGraphicFramePr>
        <p:xfrm>
          <a:off x="9843439" y="3308034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50" name="Object 49">
                        <a:extLst>
                          <a:ext uri="{FF2B5EF4-FFF2-40B4-BE49-F238E27FC236}">
                            <a16:creationId xmlns:a16="http://schemas.microsoft.com/office/drawing/2014/main" id="{15A42233-1F8D-8876-0984-FFBAC2DA5E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3439" y="3308034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" name="Object 75">
            <a:extLst>
              <a:ext uri="{FF2B5EF4-FFF2-40B4-BE49-F238E27FC236}">
                <a16:creationId xmlns:a16="http://schemas.microsoft.com/office/drawing/2014/main" id="{D3A21008-D433-16A4-D7D6-D837307F1E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9888218"/>
              </p:ext>
            </p:extLst>
          </p:nvPr>
        </p:nvGraphicFramePr>
        <p:xfrm>
          <a:off x="9843439" y="3527193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51" name="Object 50">
                        <a:extLst>
                          <a:ext uri="{FF2B5EF4-FFF2-40B4-BE49-F238E27FC236}">
                            <a16:creationId xmlns:a16="http://schemas.microsoft.com/office/drawing/2014/main" id="{0D8DA929-B358-923B-B0D2-349F5E024C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3439" y="3527193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" name="Object 76">
            <a:extLst>
              <a:ext uri="{FF2B5EF4-FFF2-40B4-BE49-F238E27FC236}">
                <a16:creationId xmlns:a16="http://schemas.microsoft.com/office/drawing/2014/main" id="{5D96B77B-64A1-5711-A43E-82583D96B9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0177534"/>
              </p:ext>
            </p:extLst>
          </p:nvPr>
        </p:nvGraphicFramePr>
        <p:xfrm>
          <a:off x="9850473" y="3770254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7D809001-6DD2-2C86-7704-118154E045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50473" y="3770254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" name="TextBox 77">
            <a:extLst>
              <a:ext uri="{FF2B5EF4-FFF2-40B4-BE49-F238E27FC236}">
                <a16:creationId xmlns:a16="http://schemas.microsoft.com/office/drawing/2014/main" id="{BB6BEF5A-5C34-25B9-7976-9237D6D0BEBC}"/>
              </a:ext>
            </a:extLst>
          </p:cNvPr>
          <p:cNvSpPr txBox="1"/>
          <p:nvPr/>
        </p:nvSpPr>
        <p:spPr>
          <a:xfrm>
            <a:off x="7217708" y="2770983"/>
            <a:ext cx="4086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Spark </a:t>
            </a:r>
            <a:r>
              <a:rPr lang="fr-FR" dirty="0" err="1"/>
              <a:t>executor</a:t>
            </a:r>
            <a:r>
              <a:rPr lang="fr-FR" dirty="0"/>
              <a:t>: N partitions &gt;&gt;  few </a:t>
            </a:r>
            <a:r>
              <a:rPr lang="fr-FR" dirty="0" err="1"/>
              <a:t>cores</a:t>
            </a:r>
            <a:endParaRPr lang="fr-FR" dirty="0"/>
          </a:p>
        </p:txBody>
      </p:sp>
      <p:graphicFrame>
        <p:nvGraphicFramePr>
          <p:cNvPr id="79" name="Object 78">
            <a:extLst>
              <a:ext uri="{FF2B5EF4-FFF2-40B4-BE49-F238E27FC236}">
                <a16:creationId xmlns:a16="http://schemas.microsoft.com/office/drawing/2014/main" id="{DA65AB5C-E2B8-8CE5-2C33-54962248B5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7869629"/>
              </p:ext>
            </p:extLst>
          </p:nvPr>
        </p:nvGraphicFramePr>
        <p:xfrm>
          <a:off x="7334835" y="413679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54" name="Object 53">
                        <a:extLst>
                          <a:ext uri="{FF2B5EF4-FFF2-40B4-BE49-F238E27FC236}">
                            <a16:creationId xmlns:a16="http://schemas.microsoft.com/office/drawing/2014/main" id="{20CDCE83-1C58-F416-901B-F61A582507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334835" y="413679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0" name="Object 79">
            <a:extLst>
              <a:ext uri="{FF2B5EF4-FFF2-40B4-BE49-F238E27FC236}">
                <a16:creationId xmlns:a16="http://schemas.microsoft.com/office/drawing/2014/main" id="{34C01630-63C1-2D9C-3A2F-4966EC2613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8258806"/>
              </p:ext>
            </p:extLst>
          </p:nvPr>
        </p:nvGraphicFramePr>
        <p:xfrm>
          <a:off x="7565173" y="427924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075BCF1F-8BA2-EF09-33EE-8265BA7788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65173" y="427924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" name="Object 80">
            <a:extLst>
              <a:ext uri="{FF2B5EF4-FFF2-40B4-BE49-F238E27FC236}">
                <a16:creationId xmlns:a16="http://schemas.microsoft.com/office/drawing/2014/main" id="{8B23F6E6-5A13-9C74-8C3B-3F4C1601A9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7009752"/>
              </p:ext>
            </p:extLst>
          </p:nvPr>
        </p:nvGraphicFramePr>
        <p:xfrm>
          <a:off x="7565173" y="449840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56" name="Object 55">
                        <a:extLst>
                          <a:ext uri="{FF2B5EF4-FFF2-40B4-BE49-F238E27FC236}">
                            <a16:creationId xmlns:a16="http://schemas.microsoft.com/office/drawing/2014/main" id="{BAD22D1D-616F-EB8A-D1B9-3C834E933CD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65173" y="449840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" name="Object 81">
            <a:extLst>
              <a:ext uri="{FF2B5EF4-FFF2-40B4-BE49-F238E27FC236}">
                <a16:creationId xmlns:a16="http://schemas.microsoft.com/office/drawing/2014/main" id="{D38526AE-BB76-5F5C-CF1D-7FF1360554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1355915"/>
              </p:ext>
            </p:extLst>
          </p:nvPr>
        </p:nvGraphicFramePr>
        <p:xfrm>
          <a:off x="7572207" y="47414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57" name="Object 56">
                        <a:extLst>
                          <a:ext uri="{FF2B5EF4-FFF2-40B4-BE49-F238E27FC236}">
                            <a16:creationId xmlns:a16="http://schemas.microsoft.com/office/drawing/2014/main" id="{35A1A810-2588-F957-A1CA-F582AB129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72207" y="47414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" name="Arrow: Right 82">
            <a:extLst>
              <a:ext uri="{FF2B5EF4-FFF2-40B4-BE49-F238E27FC236}">
                <a16:creationId xmlns:a16="http://schemas.microsoft.com/office/drawing/2014/main" id="{16646B90-94DF-F84B-803D-A4779B6A36C2}"/>
              </a:ext>
            </a:extLst>
          </p:cNvPr>
          <p:cNvSpPr/>
          <p:nvPr/>
        </p:nvSpPr>
        <p:spPr>
          <a:xfrm>
            <a:off x="8603468" y="4528294"/>
            <a:ext cx="890158" cy="17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4" name="Picture 83" descr="CPU X : Infos Smartphones – Applications sur Google Play">
            <a:extLst>
              <a:ext uri="{FF2B5EF4-FFF2-40B4-BE49-F238E27FC236}">
                <a16:creationId xmlns:a16="http://schemas.microsoft.com/office/drawing/2014/main" id="{D1155A84-4A35-D8F6-835C-911DC87BD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727" y="4358362"/>
            <a:ext cx="505279" cy="50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5" name="Object 84">
            <a:extLst>
              <a:ext uri="{FF2B5EF4-FFF2-40B4-BE49-F238E27FC236}">
                <a16:creationId xmlns:a16="http://schemas.microsoft.com/office/drawing/2014/main" id="{D6345E4C-A2F6-24E0-CD71-456AFA8F66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2223976"/>
              </p:ext>
            </p:extLst>
          </p:nvPr>
        </p:nvGraphicFramePr>
        <p:xfrm>
          <a:off x="9613101" y="413679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60" name="Object 59">
                        <a:extLst>
                          <a:ext uri="{FF2B5EF4-FFF2-40B4-BE49-F238E27FC236}">
                            <a16:creationId xmlns:a16="http://schemas.microsoft.com/office/drawing/2014/main" id="{4D68212E-B01F-AEE0-30AE-9CBBFD1607E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613101" y="413679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" name="Object 85">
            <a:extLst>
              <a:ext uri="{FF2B5EF4-FFF2-40B4-BE49-F238E27FC236}">
                <a16:creationId xmlns:a16="http://schemas.microsoft.com/office/drawing/2014/main" id="{6515DFA6-226F-67C6-A1F4-CD359E63EB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8455306"/>
              </p:ext>
            </p:extLst>
          </p:nvPr>
        </p:nvGraphicFramePr>
        <p:xfrm>
          <a:off x="9843439" y="427924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7E74A659-3AC2-B100-4696-93B6098D6E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3439" y="427924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7" name="Object 86">
            <a:extLst>
              <a:ext uri="{FF2B5EF4-FFF2-40B4-BE49-F238E27FC236}">
                <a16:creationId xmlns:a16="http://schemas.microsoft.com/office/drawing/2014/main" id="{2D995612-65F8-BC48-4B27-7F922F8D5B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26707"/>
              </p:ext>
            </p:extLst>
          </p:nvPr>
        </p:nvGraphicFramePr>
        <p:xfrm>
          <a:off x="9843439" y="449840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62" name="Object 61">
                        <a:extLst>
                          <a:ext uri="{FF2B5EF4-FFF2-40B4-BE49-F238E27FC236}">
                            <a16:creationId xmlns:a16="http://schemas.microsoft.com/office/drawing/2014/main" id="{268C6446-95D1-D6FC-DDAB-65E6EEB484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3439" y="449840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8" name="Object 87">
            <a:extLst>
              <a:ext uri="{FF2B5EF4-FFF2-40B4-BE49-F238E27FC236}">
                <a16:creationId xmlns:a16="http://schemas.microsoft.com/office/drawing/2014/main" id="{E5EA0E40-BB60-7BE6-FCCC-3EA48C59D5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8884530"/>
              </p:ext>
            </p:extLst>
          </p:nvPr>
        </p:nvGraphicFramePr>
        <p:xfrm>
          <a:off x="9850473" y="47414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63" name="Object 62">
                        <a:extLst>
                          <a:ext uri="{FF2B5EF4-FFF2-40B4-BE49-F238E27FC236}">
                            <a16:creationId xmlns:a16="http://schemas.microsoft.com/office/drawing/2014/main" id="{3F36C7F8-1CBB-8F54-560D-0CFF3F381C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50473" y="47414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" name="Object 88">
            <a:extLst>
              <a:ext uri="{FF2B5EF4-FFF2-40B4-BE49-F238E27FC236}">
                <a16:creationId xmlns:a16="http://schemas.microsoft.com/office/drawing/2014/main" id="{E3583797-4C87-1C4A-87E2-339DD164A9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84648"/>
              </p:ext>
            </p:extLst>
          </p:nvPr>
        </p:nvGraphicFramePr>
        <p:xfrm>
          <a:off x="7487235" y="428919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79" name="Object 78">
                        <a:extLst>
                          <a:ext uri="{FF2B5EF4-FFF2-40B4-BE49-F238E27FC236}">
                            <a16:creationId xmlns:a16="http://schemas.microsoft.com/office/drawing/2014/main" id="{DA65AB5C-E2B8-8CE5-2C33-54962248B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87235" y="428919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" name="Object 89">
            <a:extLst>
              <a:ext uri="{FF2B5EF4-FFF2-40B4-BE49-F238E27FC236}">
                <a16:creationId xmlns:a16="http://schemas.microsoft.com/office/drawing/2014/main" id="{1E350B34-77BD-1D83-6436-61B2F168E6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0064314"/>
              </p:ext>
            </p:extLst>
          </p:nvPr>
        </p:nvGraphicFramePr>
        <p:xfrm>
          <a:off x="7717573" y="443164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80" name="Object 79">
                        <a:extLst>
                          <a:ext uri="{FF2B5EF4-FFF2-40B4-BE49-F238E27FC236}">
                            <a16:creationId xmlns:a16="http://schemas.microsoft.com/office/drawing/2014/main" id="{34C01630-63C1-2D9C-3A2F-4966EC2613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717573" y="443164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1" name="Object 90">
            <a:extLst>
              <a:ext uri="{FF2B5EF4-FFF2-40B4-BE49-F238E27FC236}">
                <a16:creationId xmlns:a16="http://schemas.microsoft.com/office/drawing/2014/main" id="{D2A358CD-DDDA-D044-BF6D-A571CE3EBD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919562"/>
              </p:ext>
            </p:extLst>
          </p:nvPr>
        </p:nvGraphicFramePr>
        <p:xfrm>
          <a:off x="7717573" y="465080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81" name="Object 80">
                        <a:extLst>
                          <a:ext uri="{FF2B5EF4-FFF2-40B4-BE49-F238E27FC236}">
                            <a16:creationId xmlns:a16="http://schemas.microsoft.com/office/drawing/2014/main" id="{8B23F6E6-5A13-9C74-8C3B-3F4C1601A9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717573" y="465080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91">
            <a:extLst>
              <a:ext uri="{FF2B5EF4-FFF2-40B4-BE49-F238E27FC236}">
                <a16:creationId xmlns:a16="http://schemas.microsoft.com/office/drawing/2014/main" id="{653539FE-FE5F-4EE5-F351-0AB141873A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797515"/>
              </p:ext>
            </p:extLst>
          </p:nvPr>
        </p:nvGraphicFramePr>
        <p:xfrm>
          <a:off x="7724607" y="48938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2" name="Object 81">
                        <a:extLst>
                          <a:ext uri="{FF2B5EF4-FFF2-40B4-BE49-F238E27FC236}">
                            <a16:creationId xmlns:a16="http://schemas.microsoft.com/office/drawing/2014/main" id="{D38526AE-BB76-5F5C-CF1D-7FF1360554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724607" y="48938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3" name="Object 92">
            <a:extLst>
              <a:ext uri="{FF2B5EF4-FFF2-40B4-BE49-F238E27FC236}">
                <a16:creationId xmlns:a16="http://schemas.microsoft.com/office/drawing/2014/main" id="{83963EFD-2084-91CF-A9C1-F555008507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84648"/>
              </p:ext>
            </p:extLst>
          </p:nvPr>
        </p:nvGraphicFramePr>
        <p:xfrm>
          <a:off x="7639635" y="444159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79" name="Object 78">
                        <a:extLst>
                          <a:ext uri="{FF2B5EF4-FFF2-40B4-BE49-F238E27FC236}">
                            <a16:creationId xmlns:a16="http://schemas.microsoft.com/office/drawing/2014/main" id="{DA65AB5C-E2B8-8CE5-2C33-54962248B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639635" y="444159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4" name="Object 93">
            <a:extLst>
              <a:ext uri="{FF2B5EF4-FFF2-40B4-BE49-F238E27FC236}">
                <a16:creationId xmlns:a16="http://schemas.microsoft.com/office/drawing/2014/main" id="{21CA15BC-16A8-B2EB-0519-46344F3691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0064314"/>
              </p:ext>
            </p:extLst>
          </p:nvPr>
        </p:nvGraphicFramePr>
        <p:xfrm>
          <a:off x="7869973" y="458404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80" name="Object 79">
                        <a:extLst>
                          <a:ext uri="{FF2B5EF4-FFF2-40B4-BE49-F238E27FC236}">
                            <a16:creationId xmlns:a16="http://schemas.microsoft.com/office/drawing/2014/main" id="{34C01630-63C1-2D9C-3A2F-4966EC2613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69973" y="458404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5" name="Object 94">
            <a:extLst>
              <a:ext uri="{FF2B5EF4-FFF2-40B4-BE49-F238E27FC236}">
                <a16:creationId xmlns:a16="http://schemas.microsoft.com/office/drawing/2014/main" id="{08B3FCC5-6D60-FD3E-57B2-B6005FB031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919562"/>
              </p:ext>
            </p:extLst>
          </p:nvPr>
        </p:nvGraphicFramePr>
        <p:xfrm>
          <a:off x="7869973" y="480320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81" name="Object 80">
                        <a:extLst>
                          <a:ext uri="{FF2B5EF4-FFF2-40B4-BE49-F238E27FC236}">
                            <a16:creationId xmlns:a16="http://schemas.microsoft.com/office/drawing/2014/main" id="{8B23F6E6-5A13-9C74-8C3B-3F4C1601A9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69973" y="480320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6" name="Object 95">
            <a:extLst>
              <a:ext uri="{FF2B5EF4-FFF2-40B4-BE49-F238E27FC236}">
                <a16:creationId xmlns:a16="http://schemas.microsoft.com/office/drawing/2014/main" id="{DB10B082-BCFC-6ECB-25CC-085042D172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797515"/>
              </p:ext>
            </p:extLst>
          </p:nvPr>
        </p:nvGraphicFramePr>
        <p:xfrm>
          <a:off x="7877007" y="50462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2" name="Object 81">
                        <a:extLst>
                          <a:ext uri="{FF2B5EF4-FFF2-40B4-BE49-F238E27FC236}">
                            <a16:creationId xmlns:a16="http://schemas.microsoft.com/office/drawing/2014/main" id="{D38526AE-BB76-5F5C-CF1D-7FF1360554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77007" y="50462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7" name="Object 96">
            <a:extLst>
              <a:ext uri="{FF2B5EF4-FFF2-40B4-BE49-F238E27FC236}">
                <a16:creationId xmlns:a16="http://schemas.microsoft.com/office/drawing/2014/main" id="{56B94963-5BA2-2475-524C-FD2ADE5798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84648"/>
              </p:ext>
            </p:extLst>
          </p:nvPr>
        </p:nvGraphicFramePr>
        <p:xfrm>
          <a:off x="7792035" y="459399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79" name="Object 78">
                        <a:extLst>
                          <a:ext uri="{FF2B5EF4-FFF2-40B4-BE49-F238E27FC236}">
                            <a16:creationId xmlns:a16="http://schemas.microsoft.com/office/drawing/2014/main" id="{DA65AB5C-E2B8-8CE5-2C33-54962248B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792035" y="459399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8" name="Object 97">
            <a:extLst>
              <a:ext uri="{FF2B5EF4-FFF2-40B4-BE49-F238E27FC236}">
                <a16:creationId xmlns:a16="http://schemas.microsoft.com/office/drawing/2014/main" id="{3D22232D-1BBB-47E7-F258-D58FD8126E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0064314"/>
              </p:ext>
            </p:extLst>
          </p:nvPr>
        </p:nvGraphicFramePr>
        <p:xfrm>
          <a:off x="8022373" y="473644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80" name="Object 79">
                        <a:extLst>
                          <a:ext uri="{FF2B5EF4-FFF2-40B4-BE49-F238E27FC236}">
                            <a16:creationId xmlns:a16="http://schemas.microsoft.com/office/drawing/2014/main" id="{34C01630-63C1-2D9C-3A2F-4966EC2613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022373" y="473644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9" name="Object 98">
            <a:extLst>
              <a:ext uri="{FF2B5EF4-FFF2-40B4-BE49-F238E27FC236}">
                <a16:creationId xmlns:a16="http://schemas.microsoft.com/office/drawing/2014/main" id="{32AC2BE1-51AF-9CC6-C24F-B99C23E5BF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919562"/>
              </p:ext>
            </p:extLst>
          </p:nvPr>
        </p:nvGraphicFramePr>
        <p:xfrm>
          <a:off x="8022373" y="495560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81" name="Object 80">
                        <a:extLst>
                          <a:ext uri="{FF2B5EF4-FFF2-40B4-BE49-F238E27FC236}">
                            <a16:creationId xmlns:a16="http://schemas.microsoft.com/office/drawing/2014/main" id="{8B23F6E6-5A13-9C74-8C3B-3F4C1601A9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022373" y="495560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0" name="Object 99">
            <a:extLst>
              <a:ext uri="{FF2B5EF4-FFF2-40B4-BE49-F238E27FC236}">
                <a16:creationId xmlns:a16="http://schemas.microsoft.com/office/drawing/2014/main" id="{E1BC3F6D-5559-FCD8-41B2-5815CE403A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797515"/>
              </p:ext>
            </p:extLst>
          </p:nvPr>
        </p:nvGraphicFramePr>
        <p:xfrm>
          <a:off x="8029407" y="51986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2" name="Object 81">
                        <a:extLst>
                          <a:ext uri="{FF2B5EF4-FFF2-40B4-BE49-F238E27FC236}">
                            <a16:creationId xmlns:a16="http://schemas.microsoft.com/office/drawing/2014/main" id="{D38526AE-BB76-5F5C-CF1D-7FF1360554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029407" y="51986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" name="Object 100">
            <a:extLst>
              <a:ext uri="{FF2B5EF4-FFF2-40B4-BE49-F238E27FC236}">
                <a16:creationId xmlns:a16="http://schemas.microsoft.com/office/drawing/2014/main" id="{9CAAEBEA-CD42-DC51-7CF3-F020B87581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84648"/>
              </p:ext>
            </p:extLst>
          </p:nvPr>
        </p:nvGraphicFramePr>
        <p:xfrm>
          <a:off x="7944435" y="474639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79" name="Object 78">
                        <a:extLst>
                          <a:ext uri="{FF2B5EF4-FFF2-40B4-BE49-F238E27FC236}">
                            <a16:creationId xmlns:a16="http://schemas.microsoft.com/office/drawing/2014/main" id="{DA65AB5C-E2B8-8CE5-2C33-54962248B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944435" y="474639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" name="Object 101">
            <a:extLst>
              <a:ext uri="{FF2B5EF4-FFF2-40B4-BE49-F238E27FC236}">
                <a16:creationId xmlns:a16="http://schemas.microsoft.com/office/drawing/2014/main" id="{38E6510F-8DDD-972C-A237-5E6EC9F38C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0064314"/>
              </p:ext>
            </p:extLst>
          </p:nvPr>
        </p:nvGraphicFramePr>
        <p:xfrm>
          <a:off x="8174773" y="488884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80" name="Object 79">
                        <a:extLst>
                          <a:ext uri="{FF2B5EF4-FFF2-40B4-BE49-F238E27FC236}">
                            <a16:creationId xmlns:a16="http://schemas.microsoft.com/office/drawing/2014/main" id="{34C01630-63C1-2D9C-3A2F-4966EC2613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174773" y="488884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" name="Object 102">
            <a:extLst>
              <a:ext uri="{FF2B5EF4-FFF2-40B4-BE49-F238E27FC236}">
                <a16:creationId xmlns:a16="http://schemas.microsoft.com/office/drawing/2014/main" id="{C2D16A2F-50EA-BF61-6CB4-8D34E8FF56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919562"/>
              </p:ext>
            </p:extLst>
          </p:nvPr>
        </p:nvGraphicFramePr>
        <p:xfrm>
          <a:off x="8174773" y="510800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81" name="Object 80">
                        <a:extLst>
                          <a:ext uri="{FF2B5EF4-FFF2-40B4-BE49-F238E27FC236}">
                            <a16:creationId xmlns:a16="http://schemas.microsoft.com/office/drawing/2014/main" id="{8B23F6E6-5A13-9C74-8C3B-3F4C1601A9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174773" y="510800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4" name="Object 103">
            <a:extLst>
              <a:ext uri="{FF2B5EF4-FFF2-40B4-BE49-F238E27FC236}">
                <a16:creationId xmlns:a16="http://schemas.microsoft.com/office/drawing/2014/main" id="{FD0C3141-3A45-3E12-1E8E-392D2FFA9B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797515"/>
              </p:ext>
            </p:extLst>
          </p:nvPr>
        </p:nvGraphicFramePr>
        <p:xfrm>
          <a:off x="8181807" y="53510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2" name="Object 81">
                        <a:extLst>
                          <a:ext uri="{FF2B5EF4-FFF2-40B4-BE49-F238E27FC236}">
                            <a16:creationId xmlns:a16="http://schemas.microsoft.com/office/drawing/2014/main" id="{D38526AE-BB76-5F5C-CF1D-7FF1360554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181807" y="53510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5" name="Object 104">
            <a:extLst>
              <a:ext uri="{FF2B5EF4-FFF2-40B4-BE49-F238E27FC236}">
                <a16:creationId xmlns:a16="http://schemas.microsoft.com/office/drawing/2014/main" id="{CEA39A9A-19B4-0C0B-C12F-AAB267F7A0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84648"/>
              </p:ext>
            </p:extLst>
          </p:nvPr>
        </p:nvGraphicFramePr>
        <p:xfrm>
          <a:off x="8096835" y="489879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79" name="Object 78">
                        <a:extLst>
                          <a:ext uri="{FF2B5EF4-FFF2-40B4-BE49-F238E27FC236}">
                            <a16:creationId xmlns:a16="http://schemas.microsoft.com/office/drawing/2014/main" id="{DA65AB5C-E2B8-8CE5-2C33-54962248B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096835" y="489879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6" name="Object 105">
            <a:extLst>
              <a:ext uri="{FF2B5EF4-FFF2-40B4-BE49-F238E27FC236}">
                <a16:creationId xmlns:a16="http://schemas.microsoft.com/office/drawing/2014/main" id="{A404055B-D69A-B856-E9A5-2E15B66DB8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0064314"/>
              </p:ext>
            </p:extLst>
          </p:nvPr>
        </p:nvGraphicFramePr>
        <p:xfrm>
          <a:off x="8327173" y="504124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80" name="Object 79">
                        <a:extLst>
                          <a:ext uri="{FF2B5EF4-FFF2-40B4-BE49-F238E27FC236}">
                            <a16:creationId xmlns:a16="http://schemas.microsoft.com/office/drawing/2014/main" id="{34C01630-63C1-2D9C-3A2F-4966EC2613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27173" y="504124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7" name="Object 106">
            <a:extLst>
              <a:ext uri="{FF2B5EF4-FFF2-40B4-BE49-F238E27FC236}">
                <a16:creationId xmlns:a16="http://schemas.microsoft.com/office/drawing/2014/main" id="{9609D45B-D31C-9F16-8DAD-5CF39797C6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919562"/>
              </p:ext>
            </p:extLst>
          </p:nvPr>
        </p:nvGraphicFramePr>
        <p:xfrm>
          <a:off x="8327173" y="526040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81" name="Object 80">
                        <a:extLst>
                          <a:ext uri="{FF2B5EF4-FFF2-40B4-BE49-F238E27FC236}">
                            <a16:creationId xmlns:a16="http://schemas.microsoft.com/office/drawing/2014/main" id="{8B23F6E6-5A13-9C74-8C3B-3F4C1601A9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27173" y="526040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8" name="Object 107">
            <a:extLst>
              <a:ext uri="{FF2B5EF4-FFF2-40B4-BE49-F238E27FC236}">
                <a16:creationId xmlns:a16="http://schemas.microsoft.com/office/drawing/2014/main" id="{7901BD2A-2A33-7A82-16F4-A94FE083C6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797515"/>
              </p:ext>
            </p:extLst>
          </p:nvPr>
        </p:nvGraphicFramePr>
        <p:xfrm>
          <a:off x="8334207" y="55034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2" name="Object 81">
                        <a:extLst>
                          <a:ext uri="{FF2B5EF4-FFF2-40B4-BE49-F238E27FC236}">
                            <a16:creationId xmlns:a16="http://schemas.microsoft.com/office/drawing/2014/main" id="{D38526AE-BB76-5F5C-CF1D-7FF1360554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34207" y="55034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9" name="Object 108">
            <a:extLst>
              <a:ext uri="{FF2B5EF4-FFF2-40B4-BE49-F238E27FC236}">
                <a16:creationId xmlns:a16="http://schemas.microsoft.com/office/drawing/2014/main" id="{2CF769AE-B0A5-61E5-A0B2-40ED196F8B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1661357"/>
              </p:ext>
            </p:extLst>
          </p:nvPr>
        </p:nvGraphicFramePr>
        <p:xfrm>
          <a:off x="9765501" y="428919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85" name="Object 84">
                        <a:extLst>
                          <a:ext uri="{FF2B5EF4-FFF2-40B4-BE49-F238E27FC236}">
                            <a16:creationId xmlns:a16="http://schemas.microsoft.com/office/drawing/2014/main" id="{D6345E4C-A2F6-24E0-CD71-456AFA8F66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765501" y="428919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0" name="Object 109">
            <a:extLst>
              <a:ext uri="{FF2B5EF4-FFF2-40B4-BE49-F238E27FC236}">
                <a16:creationId xmlns:a16="http://schemas.microsoft.com/office/drawing/2014/main" id="{B5097DFB-E4F5-6A09-4536-F83FC05EE0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421565"/>
              </p:ext>
            </p:extLst>
          </p:nvPr>
        </p:nvGraphicFramePr>
        <p:xfrm>
          <a:off x="9995839" y="443164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86" name="Object 85">
                        <a:extLst>
                          <a:ext uri="{FF2B5EF4-FFF2-40B4-BE49-F238E27FC236}">
                            <a16:creationId xmlns:a16="http://schemas.microsoft.com/office/drawing/2014/main" id="{6515DFA6-226F-67C6-A1F4-CD359E63EB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95839" y="443164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1" name="Object 110">
            <a:extLst>
              <a:ext uri="{FF2B5EF4-FFF2-40B4-BE49-F238E27FC236}">
                <a16:creationId xmlns:a16="http://schemas.microsoft.com/office/drawing/2014/main" id="{E7AEE62E-47E4-E044-8A6E-A39A58F7CA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46231"/>
              </p:ext>
            </p:extLst>
          </p:nvPr>
        </p:nvGraphicFramePr>
        <p:xfrm>
          <a:off x="9995839" y="465080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87" name="Object 86">
                        <a:extLst>
                          <a:ext uri="{FF2B5EF4-FFF2-40B4-BE49-F238E27FC236}">
                            <a16:creationId xmlns:a16="http://schemas.microsoft.com/office/drawing/2014/main" id="{2D995612-65F8-BC48-4B27-7F922F8D5B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95839" y="465080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" name="Object 111">
            <a:extLst>
              <a:ext uri="{FF2B5EF4-FFF2-40B4-BE49-F238E27FC236}">
                <a16:creationId xmlns:a16="http://schemas.microsoft.com/office/drawing/2014/main" id="{F7EA40BB-FE77-BD7B-2F81-B77F17C2FE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843358"/>
              </p:ext>
            </p:extLst>
          </p:nvPr>
        </p:nvGraphicFramePr>
        <p:xfrm>
          <a:off x="10002873" y="48938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8" name="Object 87">
                        <a:extLst>
                          <a:ext uri="{FF2B5EF4-FFF2-40B4-BE49-F238E27FC236}">
                            <a16:creationId xmlns:a16="http://schemas.microsoft.com/office/drawing/2014/main" id="{E5EA0E40-BB60-7BE6-FCCC-3EA48C59D5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002873" y="48938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3" name="Object 112">
            <a:extLst>
              <a:ext uri="{FF2B5EF4-FFF2-40B4-BE49-F238E27FC236}">
                <a16:creationId xmlns:a16="http://schemas.microsoft.com/office/drawing/2014/main" id="{4E4D820E-DBDF-D3FA-30EE-F3C1890692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1661357"/>
              </p:ext>
            </p:extLst>
          </p:nvPr>
        </p:nvGraphicFramePr>
        <p:xfrm>
          <a:off x="9917901" y="444159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85" name="Object 84">
                        <a:extLst>
                          <a:ext uri="{FF2B5EF4-FFF2-40B4-BE49-F238E27FC236}">
                            <a16:creationId xmlns:a16="http://schemas.microsoft.com/office/drawing/2014/main" id="{D6345E4C-A2F6-24E0-CD71-456AFA8F66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917901" y="444159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4" name="Object 113">
            <a:extLst>
              <a:ext uri="{FF2B5EF4-FFF2-40B4-BE49-F238E27FC236}">
                <a16:creationId xmlns:a16="http://schemas.microsoft.com/office/drawing/2014/main" id="{A722D839-B733-2497-2B0E-45E1EB9B80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421565"/>
              </p:ext>
            </p:extLst>
          </p:nvPr>
        </p:nvGraphicFramePr>
        <p:xfrm>
          <a:off x="10148239" y="458404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86" name="Object 85">
                        <a:extLst>
                          <a:ext uri="{FF2B5EF4-FFF2-40B4-BE49-F238E27FC236}">
                            <a16:creationId xmlns:a16="http://schemas.microsoft.com/office/drawing/2014/main" id="{6515DFA6-226F-67C6-A1F4-CD359E63EB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148239" y="458404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5" name="Object 114">
            <a:extLst>
              <a:ext uri="{FF2B5EF4-FFF2-40B4-BE49-F238E27FC236}">
                <a16:creationId xmlns:a16="http://schemas.microsoft.com/office/drawing/2014/main" id="{DF42C530-4864-6856-529E-7E54F3C22F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46231"/>
              </p:ext>
            </p:extLst>
          </p:nvPr>
        </p:nvGraphicFramePr>
        <p:xfrm>
          <a:off x="10148239" y="480320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87" name="Object 86">
                        <a:extLst>
                          <a:ext uri="{FF2B5EF4-FFF2-40B4-BE49-F238E27FC236}">
                            <a16:creationId xmlns:a16="http://schemas.microsoft.com/office/drawing/2014/main" id="{2D995612-65F8-BC48-4B27-7F922F8D5B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148239" y="480320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6" name="Object 115">
            <a:extLst>
              <a:ext uri="{FF2B5EF4-FFF2-40B4-BE49-F238E27FC236}">
                <a16:creationId xmlns:a16="http://schemas.microsoft.com/office/drawing/2014/main" id="{FC0DD69D-6584-699A-7495-B231A6B866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843358"/>
              </p:ext>
            </p:extLst>
          </p:nvPr>
        </p:nvGraphicFramePr>
        <p:xfrm>
          <a:off x="10155273" y="50462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8" name="Object 87">
                        <a:extLst>
                          <a:ext uri="{FF2B5EF4-FFF2-40B4-BE49-F238E27FC236}">
                            <a16:creationId xmlns:a16="http://schemas.microsoft.com/office/drawing/2014/main" id="{E5EA0E40-BB60-7BE6-FCCC-3EA48C59D5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155273" y="50462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7" name="Object 116">
            <a:extLst>
              <a:ext uri="{FF2B5EF4-FFF2-40B4-BE49-F238E27FC236}">
                <a16:creationId xmlns:a16="http://schemas.microsoft.com/office/drawing/2014/main" id="{AAC3CAF9-91C8-CDA6-2224-B26D0B46F5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1661357"/>
              </p:ext>
            </p:extLst>
          </p:nvPr>
        </p:nvGraphicFramePr>
        <p:xfrm>
          <a:off x="10070301" y="459399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85" name="Object 84">
                        <a:extLst>
                          <a:ext uri="{FF2B5EF4-FFF2-40B4-BE49-F238E27FC236}">
                            <a16:creationId xmlns:a16="http://schemas.microsoft.com/office/drawing/2014/main" id="{D6345E4C-A2F6-24E0-CD71-456AFA8F66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070301" y="459399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8" name="Object 117">
            <a:extLst>
              <a:ext uri="{FF2B5EF4-FFF2-40B4-BE49-F238E27FC236}">
                <a16:creationId xmlns:a16="http://schemas.microsoft.com/office/drawing/2014/main" id="{D643BA46-97CC-FFC0-F592-80F4CF0804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421565"/>
              </p:ext>
            </p:extLst>
          </p:nvPr>
        </p:nvGraphicFramePr>
        <p:xfrm>
          <a:off x="10300639" y="473644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86" name="Object 85">
                        <a:extLst>
                          <a:ext uri="{FF2B5EF4-FFF2-40B4-BE49-F238E27FC236}">
                            <a16:creationId xmlns:a16="http://schemas.microsoft.com/office/drawing/2014/main" id="{6515DFA6-226F-67C6-A1F4-CD359E63EB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300639" y="473644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9" name="Object 118">
            <a:extLst>
              <a:ext uri="{FF2B5EF4-FFF2-40B4-BE49-F238E27FC236}">
                <a16:creationId xmlns:a16="http://schemas.microsoft.com/office/drawing/2014/main" id="{C8172161-60E2-51C7-B03A-A65270E137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46231"/>
              </p:ext>
            </p:extLst>
          </p:nvPr>
        </p:nvGraphicFramePr>
        <p:xfrm>
          <a:off x="10300639" y="495560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87" name="Object 86">
                        <a:extLst>
                          <a:ext uri="{FF2B5EF4-FFF2-40B4-BE49-F238E27FC236}">
                            <a16:creationId xmlns:a16="http://schemas.microsoft.com/office/drawing/2014/main" id="{2D995612-65F8-BC48-4B27-7F922F8D5B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300639" y="495560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0" name="Object 119">
            <a:extLst>
              <a:ext uri="{FF2B5EF4-FFF2-40B4-BE49-F238E27FC236}">
                <a16:creationId xmlns:a16="http://schemas.microsoft.com/office/drawing/2014/main" id="{0349BBDD-F6D2-6D55-94CE-3EFCEAF1CF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843358"/>
              </p:ext>
            </p:extLst>
          </p:nvPr>
        </p:nvGraphicFramePr>
        <p:xfrm>
          <a:off x="10307673" y="51986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8" name="Object 87">
                        <a:extLst>
                          <a:ext uri="{FF2B5EF4-FFF2-40B4-BE49-F238E27FC236}">
                            <a16:creationId xmlns:a16="http://schemas.microsoft.com/office/drawing/2014/main" id="{E5EA0E40-BB60-7BE6-FCCC-3EA48C59D5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307673" y="51986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1" name="Object 120">
            <a:extLst>
              <a:ext uri="{FF2B5EF4-FFF2-40B4-BE49-F238E27FC236}">
                <a16:creationId xmlns:a16="http://schemas.microsoft.com/office/drawing/2014/main" id="{FD875BD1-301B-4208-5909-6059876315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1661357"/>
              </p:ext>
            </p:extLst>
          </p:nvPr>
        </p:nvGraphicFramePr>
        <p:xfrm>
          <a:off x="10222701" y="474639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85" name="Object 84">
                        <a:extLst>
                          <a:ext uri="{FF2B5EF4-FFF2-40B4-BE49-F238E27FC236}">
                            <a16:creationId xmlns:a16="http://schemas.microsoft.com/office/drawing/2014/main" id="{D6345E4C-A2F6-24E0-CD71-456AFA8F66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22701" y="474639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" name="Object 121">
            <a:extLst>
              <a:ext uri="{FF2B5EF4-FFF2-40B4-BE49-F238E27FC236}">
                <a16:creationId xmlns:a16="http://schemas.microsoft.com/office/drawing/2014/main" id="{5152FFC4-F33B-8846-CE84-392497281C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421565"/>
              </p:ext>
            </p:extLst>
          </p:nvPr>
        </p:nvGraphicFramePr>
        <p:xfrm>
          <a:off x="10453039" y="488884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86" name="Object 85">
                        <a:extLst>
                          <a:ext uri="{FF2B5EF4-FFF2-40B4-BE49-F238E27FC236}">
                            <a16:creationId xmlns:a16="http://schemas.microsoft.com/office/drawing/2014/main" id="{6515DFA6-226F-67C6-A1F4-CD359E63EB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453039" y="488884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" name="Object 122">
            <a:extLst>
              <a:ext uri="{FF2B5EF4-FFF2-40B4-BE49-F238E27FC236}">
                <a16:creationId xmlns:a16="http://schemas.microsoft.com/office/drawing/2014/main" id="{79980E56-9750-A0E4-8DFF-56F137A17D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46231"/>
              </p:ext>
            </p:extLst>
          </p:nvPr>
        </p:nvGraphicFramePr>
        <p:xfrm>
          <a:off x="10453039" y="510800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3508920" imgH="1310760" progId="PBrush">
                  <p:embed/>
                </p:oleObj>
              </mc:Choice>
              <mc:Fallback>
                <p:oleObj name="Bitmap Image" r:id="rId6" imgW="3508920" imgH="1310760" progId="PBrush">
                  <p:embed/>
                  <p:pic>
                    <p:nvPicPr>
                      <p:cNvPr id="87" name="Object 86">
                        <a:extLst>
                          <a:ext uri="{FF2B5EF4-FFF2-40B4-BE49-F238E27FC236}">
                            <a16:creationId xmlns:a16="http://schemas.microsoft.com/office/drawing/2014/main" id="{2D995612-65F8-BC48-4B27-7F922F8D5B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453039" y="510800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4" name="Object 123">
            <a:extLst>
              <a:ext uri="{FF2B5EF4-FFF2-40B4-BE49-F238E27FC236}">
                <a16:creationId xmlns:a16="http://schemas.microsoft.com/office/drawing/2014/main" id="{05AA54C5-8210-435B-26B8-1411D063D5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843358"/>
              </p:ext>
            </p:extLst>
          </p:nvPr>
        </p:nvGraphicFramePr>
        <p:xfrm>
          <a:off x="10460073" y="535106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8" name="Object 87">
                        <a:extLst>
                          <a:ext uri="{FF2B5EF4-FFF2-40B4-BE49-F238E27FC236}">
                            <a16:creationId xmlns:a16="http://schemas.microsoft.com/office/drawing/2014/main" id="{E5EA0E40-BB60-7BE6-FCCC-3EA48C59D5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460073" y="535106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 descr="CPU X : Infos Smartphones – Applications sur Google Play">
            <a:extLst>
              <a:ext uri="{FF2B5EF4-FFF2-40B4-BE49-F238E27FC236}">
                <a16:creationId xmlns:a16="http://schemas.microsoft.com/office/drawing/2014/main" id="{183949D4-5220-2152-BFCB-AE5D272EE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6947" y="2817646"/>
            <a:ext cx="505279" cy="50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azy girl sleeping on work unproductive workers cute cartoon illustration  1893571 Vector Art at Vecteezy">
            <a:extLst>
              <a:ext uri="{FF2B5EF4-FFF2-40B4-BE49-F238E27FC236}">
                <a16:creationId xmlns:a16="http://schemas.microsoft.com/office/drawing/2014/main" id="{22088D9C-7DC4-6EE4-5E3B-DBD7EEFBA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883" y="2919256"/>
            <a:ext cx="1481525" cy="14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Waiting In A Queue - Daily Devotional">
            <a:extLst>
              <a:ext uri="{FF2B5EF4-FFF2-40B4-BE49-F238E27FC236}">
                <a16:creationId xmlns:a16="http://schemas.microsoft.com/office/drawing/2014/main" id="{6A708C9E-6FBD-46C4-83D3-B5859262D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5746" y="5303642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PU X : Infos Smartphones – Applications sur Google Play">
            <a:extLst>
              <a:ext uri="{FF2B5EF4-FFF2-40B4-BE49-F238E27FC236}">
                <a16:creationId xmlns:a16="http://schemas.microsoft.com/office/drawing/2014/main" id="{35716B92-19FB-DE53-B5D5-D47AD3364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347" y="2970046"/>
            <a:ext cx="505279" cy="50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CPU X : Infos Smartphones – Applications sur Google Play">
            <a:extLst>
              <a:ext uri="{FF2B5EF4-FFF2-40B4-BE49-F238E27FC236}">
                <a16:creationId xmlns:a16="http://schemas.microsoft.com/office/drawing/2014/main" id="{A15BB86D-5605-1076-DF34-B71501A9E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747" y="3122446"/>
            <a:ext cx="505279" cy="50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CPU X : Infos Smartphones – Applications sur Google Play">
            <a:extLst>
              <a:ext uri="{FF2B5EF4-FFF2-40B4-BE49-F238E27FC236}">
                <a16:creationId xmlns:a16="http://schemas.microsoft.com/office/drawing/2014/main" id="{1DD3168E-C0B5-5B0A-E984-1A22C32FFB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4147" y="3274846"/>
            <a:ext cx="505279" cy="50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CPU X : Infos Smartphones – Applications sur Google Play">
            <a:extLst>
              <a:ext uri="{FF2B5EF4-FFF2-40B4-BE49-F238E27FC236}">
                <a16:creationId xmlns:a16="http://schemas.microsoft.com/office/drawing/2014/main" id="{5AF8DE66-15B1-9208-6A4B-7F4A9C18E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547" y="3436576"/>
            <a:ext cx="505279" cy="50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43303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B937C-B4F7-1621-7473-7770C7B91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Skewed</a:t>
            </a:r>
            <a:r>
              <a:rPr lang="fr-FR" dirty="0"/>
              <a:t> Data … </a:t>
            </a:r>
            <a:r>
              <a:rPr lang="fr-FR" dirty="0" err="1"/>
              <a:t>need</a:t>
            </a:r>
            <a:r>
              <a:rPr lang="fr-FR" dirty="0"/>
              <a:t> </a:t>
            </a:r>
            <a:r>
              <a:rPr lang="fr-FR" dirty="0" err="1"/>
              <a:t>Repartitioned</a:t>
            </a:r>
            <a:r>
              <a:rPr lang="fr-FR" dirty="0"/>
              <a:t> </a:t>
            </a:r>
            <a:r>
              <a:rPr lang="fr-FR" dirty="0" err="1"/>
              <a:t>equally</a:t>
            </a:r>
            <a:endParaRPr lang="fr-FR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4FF7AB6-2F93-9827-A8D1-36AC16B328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8365159"/>
              </p:ext>
            </p:extLst>
          </p:nvPr>
        </p:nvGraphicFramePr>
        <p:xfrm>
          <a:off x="2936771" y="3303430"/>
          <a:ext cx="1484230" cy="15207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E3F015D-5ACE-084F-C95B-47C4BB3B6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36771" y="3303430"/>
                        <a:ext cx="1484230" cy="15207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45D86C0-B591-9C9A-91C5-B3F8C4AA57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1349534"/>
              </p:ext>
            </p:extLst>
          </p:nvPr>
        </p:nvGraphicFramePr>
        <p:xfrm>
          <a:off x="3277910" y="3521655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918A94A-E8B4-1A9E-F868-DEF5656E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77910" y="3521655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E15D3B8-77E4-B885-E920-436BE56064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0561521"/>
              </p:ext>
            </p:extLst>
          </p:nvPr>
        </p:nvGraphicFramePr>
        <p:xfrm>
          <a:off x="6950901" y="1749884"/>
          <a:ext cx="1484230" cy="31070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8219C8DD-EC27-881E-420A-8395870569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950901" y="1749884"/>
                        <a:ext cx="1484230" cy="31070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5BA5DE95-96E1-5FD8-7C23-4C6EA0D6B3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118124"/>
              </p:ext>
            </p:extLst>
          </p:nvPr>
        </p:nvGraphicFramePr>
        <p:xfrm>
          <a:off x="4899340" y="3303430"/>
          <a:ext cx="1484230" cy="15207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4FF7AB6-2F93-9827-A8D1-36AC16B328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899340" y="3303430"/>
                        <a:ext cx="1484230" cy="15207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274D0295-C3CE-08C6-B7B7-ED91009A1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3001524"/>
              </p:ext>
            </p:extLst>
          </p:nvPr>
        </p:nvGraphicFramePr>
        <p:xfrm>
          <a:off x="5198461" y="3521655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645D86C0-B591-9C9A-91C5-B3F8C4AA57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98461" y="3521655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10F9DE16-AE22-13CD-CADF-9A0D08693B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518474"/>
              </p:ext>
            </p:extLst>
          </p:nvPr>
        </p:nvGraphicFramePr>
        <p:xfrm>
          <a:off x="7259382" y="3078776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274D0295-C3CE-08C6-B7B7-ED91009A14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59382" y="3078776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60A7977F-97A9-15F1-688F-EF637D8339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9567382"/>
              </p:ext>
            </p:extLst>
          </p:nvPr>
        </p:nvGraphicFramePr>
        <p:xfrm>
          <a:off x="7259382" y="3340684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10F9DE16-AE22-13CD-CADF-9A0D08693B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59382" y="3340684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E49EFEF4-CDFF-7417-AD3C-6DBDBFD799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9585441"/>
              </p:ext>
            </p:extLst>
          </p:nvPr>
        </p:nvGraphicFramePr>
        <p:xfrm>
          <a:off x="7259382" y="3606607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60A7977F-97A9-15F1-688F-EF637D8339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59382" y="3606607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BE0843-106C-E5D1-90FC-F15504EC98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0181989"/>
              </p:ext>
            </p:extLst>
          </p:nvPr>
        </p:nvGraphicFramePr>
        <p:xfrm>
          <a:off x="7259382" y="3872530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10F9DE16-AE22-13CD-CADF-9A0D08693B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59382" y="3872530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BEEB47AB-7AC0-CF58-A079-337C140A7D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6066654"/>
              </p:ext>
            </p:extLst>
          </p:nvPr>
        </p:nvGraphicFramePr>
        <p:xfrm>
          <a:off x="7259382" y="4134438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60A7977F-97A9-15F1-688F-EF637D8339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59382" y="4134438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5DF3A675-B49B-98A8-1F3B-ED9C9EBE31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3806713"/>
              </p:ext>
            </p:extLst>
          </p:nvPr>
        </p:nvGraphicFramePr>
        <p:xfrm>
          <a:off x="7259382" y="4400361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E49EFEF4-CDFF-7417-AD3C-6DBDBFD799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59382" y="4400361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>
            <a:extLst>
              <a:ext uri="{FF2B5EF4-FFF2-40B4-BE49-F238E27FC236}">
                <a16:creationId xmlns:a16="http://schemas.microsoft.com/office/drawing/2014/main" id="{A69FFF96-2767-1B19-A1D6-C658544EDF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248124"/>
              </p:ext>
            </p:extLst>
          </p:nvPr>
        </p:nvGraphicFramePr>
        <p:xfrm>
          <a:off x="5198461" y="3770542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274D0295-C3CE-08C6-B7B7-ED91009A14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98461" y="3770542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7AD79EF7-CD45-EA9A-43C1-003BB27205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0039612"/>
              </p:ext>
            </p:extLst>
          </p:nvPr>
        </p:nvGraphicFramePr>
        <p:xfrm>
          <a:off x="7259382" y="2281026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60A7977F-97A9-15F1-688F-EF637D8339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59382" y="2281026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C3FBE7E3-18DD-6396-D869-9E2666430F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6357490"/>
              </p:ext>
            </p:extLst>
          </p:nvPr>
        </p:nvGraphicFramePr>
        <p:xfrm>
          <a:off x="7259382" y="2546949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E49EFEF4-CDFF-7417-AD3C-6DBDBFD799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59382" y="2546949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>
            <a:extLst>
              <a:ext uri="{FF2B5EF4-FFF2-40B4-BE49-F238E27FC236}">
                <a16:creationId xmlns:a16="http://schemas.microsoft.com/office/drawing/2014/main" id="{4486A3A8-24E6-3D17-59C5-940D28A75D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5146992"/>
              </p:ext>
            </p:extLst>
          </p:nvPr>
        </p:nvGraphicFramePr>
        <p:xfrm>
          <a:off x="7259382" y="2812872"/>
          <a:ext cx="801952" cy="261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08920" imgH="1310760" progId="PBrush">
                  <p:embed/>
                </p:oleObj>
              </mc:Choice>
              <mc:Fallback>
                <p:oleObj name="Bitmap Image" r:id="rId4" imgW="3508920" imgH="1310760" progId="PBrush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BE0843-106C-E5D1-90FC-F15504EC98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59382" y="2812872"/>
                        <a:ext cx="801952" cy="261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Arrow: Down 35">
            <a:extLst>
              <a:ext uri="{FF2B5EF4-FFF2-40B4-BE49-F238E27FC236}">
                <a16:creationId xmlns:a16="http://schemas.microsoft.com/office/drawing/2014/main" id="{0CAFA81F-2E4B-4A54-29A7-2B86491F220E}"/>
              </a:ext>
            </a:extLst>
          </p:cNvPr>
          <p:cNvSpPr/>
          <p:nvPr/>
        </p:nvSpPr>
        <p:spPr>
          <a:xfrm rot="3718805">
            <a:off x="7035282" y="4849722"/>
            <a:ext cx="163286" cy="52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F393D3C0-2C62-1EC7-E112-ED71245996F5}"/>
              </a:ext>
            </a:extLst>
          </p:cNvPr>
          <p:cNvSpPr/>
          <p:nvPr/>
        </p:nvSpPr>
        <p:spPr>
          <a:xfrm rot="2388835">
            <a:off x="7348721" y="4907870"/>
            <a:ext cx="163286" cy="52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A60EB8C2-433F-9C6C-3D50-4E7B255279FE}"/>
              </a:ext>
            </a:extLst>
          </p:cNvPr>
          <p:cNvSpPr/>
          <p:nvPr/>
        </p:nvSpPr>
        <p:spPr>
          <a:xfrm>
            <a:off x="7656702" y="4954775"/>
            <a:ext cx="163286" cy="52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70357C2-43DE-6885-1DAB-CB6583AFAD9B}"/>
              </a:ext>
            </a:extLst>
          </p:cNvPr>
          <p:cNvSpPr txBox="1"/>
          <p:nvPr/>
        </p:nvSpPr>
        <p:spPr>
          <a:xfrm>
            <a:off x="5346442" y="5665009"/>
            <a:ext cx="5841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Target: move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row</a:t>
            </a:r>
            <a:r>
              <a:rPr lang="fr-FR" dirty="0"/>
              <a:t>[i]  to </a:t>
            </a:r>
            <a:r>
              <a:rPr lang="fr-FR" dirty="0" err="1"/>
              <a:t>node</a:t>
            </a:r>
            <a:r>
              <a:rPr lang="fr-FR" dirty="0"/>
              <a:t>[j]   j = « </a:t>
            </a:r>
            <a:r>
              <a:rPr lang="fr-FR" dirty="0" err="1"/>
              <a:t>rowId</a:t>
            </a:r>
            <a:r>
              <a:rPr lang="fr-FR" dirty="0"/>
              <a:t> modulo N »</a:t>
            </a:r>
          </a:p>
        </p:txBody>
      </p:sp>
    </p:spTree>
    <p:extLst>
      <p:ext uri="{BB962C8B-B14F-4D97-AF65-F5344CB8AC3E}">
        <p14:creationId xmlns:p14="http://schemas.microsoft.com/office/powerpoint/2010/main" val="204706500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7E404304-8953-0CFE-46BA-2007D03E48D7}"/>
              </a:ext>
            </a:extLst>
          </p:cNvPr>
          <p:cNvSpPr/>
          <p:nvPr/>
        </p:nvSpPr>
        <p:spPr>
          <a:xfrm>
            <a:off x="2051192" y="4650830"/>
            <a:ext cx="8799688" cy="14075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331197D-2DE5-6007-02F4-F1DD36B09EBA}"/>
              </a:ext>
            </a:extLst>
          </p:cNvPr>
          <p:cNvSpPr/>
          <p:nvPr/>
        </p:nvSpPr>
        <p:spPr>
          <a:xfrm>
            <a:off x="2051192" y="970280"/>
            <a:ext cx="8799688" cy="333317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84EA5-FAEF-FE03-F9E7-7AE94687D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02"/>
            <a:ext cx="10515600" cy="864763"/>
          </a:xfrm>
        </p:spPr>
        <p:txBody>
          <a:bodyPr/>
          <a:lstStyle/>
          <a:p>
            <a:pPr algn="ctr"/>
            <a:r>
              <a:rPr lang="fr-FR" dirty="0"/>
              <a:t>« Narrow » / « Wide » Transformations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E1B50D3-5467-967C-A2E2-8CCAEF49E127}"/>
              </a:ext>
            </a:extLst>
          </p:cNvPr>
          <p:cNvSpPr/>
          <p:nvPr/>
        </p:nvSpPr>
        <p:spPr>
          <a:xfrm>
            <a:off x="2735734" y="1037446"/>
            <a:ext cx="7978228" cy="107877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B9662F8-B497-0B12-1309-2ED5322D4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098" y="1628568"/>
            <a:ext cx="915912" cy="137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7C7AE1D-649B-71AA-15B5-1A06E63A86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0494732"/>
              </p:ext>
            </p:extLst>
          </p:nvPr>
        </p:nvGraphicFramePr>
        <p:xfrm>
          <a:off x="2987608" y="109854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1B1FCB9-E24A-AE49-4F6A-CB019FEA4B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87608" y="109854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F01231E-6CE6-2637-9210-500CC0EB78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7278224"/>
              </p:ext>
            </p:extLst>
          </p:nvPr>
        </p:nvGraphicFramePr>
        <p:xfrm>
          <a:off x="3217946" y="124099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113B41C0-ED22-B4BA-16DA-73CCD462D4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17946" y="124099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06AF527-6F47-BC28-F32D-62784F0051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2501261"/>
              </p:ext>
            </p:extLst>
          </p:nvPr>
        </p:nvGraphicFramePr>
        <p:xfrm>
          <a:off x="3217946" y="146015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74AD9270-774A-5825-1147-2AB644E7D1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17946" y="146015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34B2768-BA21-BA1D-BBAF-1DB4ABC1DB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4784363"/>
              </p:ext>
            </p:extLst>
          </p:nvPr>
        </p:nvGraphicFramePr>
        <p:xfrm>
          <a:off x="3224980" y="170321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1227B26D-786E-4027-6893-ABEE70D0FF1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4980" y="170321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Arrow: Right 10">
            <a:extLst>
              <a:ext uri="{FF2B5EF4-FFF2-40B4-BE49-F238E27FC236}">
                <a16:creationId xmlns:a16="http://schemas.microsoft.com/office/drawing/2014/main" id="{559C127C-7B3E-4933-D94B-56385C9695C7}"/>
              </a:ext>
            </a:extLst>
          </p:cNvPr>
          <p:cNvSpPr/>
          <p:nvPr/>
        </p:nvSpPr>
        <p:spPr>
          <a:xfrm>
            <a:off x="4256241" y="1490044"/>
            <a:ext cx="890158" cy="17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1F6C604-D58F-F0EB-6368-354C63F57B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8906320"/>
              </p:ext>
            </p:extLst>
          </p:nvPr>
        </p:nvGraphicFramePr>
        <p:xfrm>
          <a:off x="5265874" y="1098542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8EEBFBFC-BEB3-94E3-CED0-7672513DEF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65874" y="1098542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179DFDAA-A182-A6F5-EB92-5022D583C5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2003532"/>
              </p:ext>
            </p:extLst>
          </p:nvPr>
        </p:nvGraphicFramePr>
        <p:xfrm>
          <a:off x="5496212" y="124099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03EC4754-EDB4-5F62-4658-4E9823E648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6212" y="124099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AAC3AB8F-3BE3-A03D-D7FC-11BED0EBD1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4933684"/>
              </p:ext>
            </p:extLst>
          </p:nvPr>
        </p:nvGraphicFramePr>
        <p:xfrm>
          <a:off x="5496212" y="146015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38" name="Object 37">
                        <a:extLst>
                          <a:ext uri="{FF2B5EF4-FFF2-40B4-BE49-F238E27FC236}">
                            <a16:creationId xmlns:a16="http://schemas.microsoft.com/office/drawing/2014/main" id="{DF7ACE04-07F5-F706-E1AC-737917EF03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6212" y="146015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75825AD3-FB27-8183-3E69-401F9BEFC6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395019"/>
              </p:ext>
            </p:extLst>
          </p:nvPr>
        </p:nvGraphicFramePr>
        <p:xfrm>
          <a:off x="5503246" y="1703219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4C94F87D-0976-B2B9-6926-8D01F2B7E8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03246" y="1703219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7ECE9E7-4045-5F76-6CEB-C5689F0422F0}"/>
              </a:ext>
            </a:extLst>
          </p:cNvPr>
          <p:cNvSpPr/>
          <p:nvPr/>
        </p:nvSpPr>
        <p:spPr>
          <a:xfrm>
            <a:off x="2735734" y="2231082"/>
            <a:ext cx="7978227" cy="20043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75330D6E-0946-BC6E-9C9D-4DFBC0CAC8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7394839"/>
              </p:ext>
            </p:extLst>
          </p:nvPr>
        </p:nvGraphicFramePr>
        <p:xfrm>
          <a:off x="2987609" y="2292179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03136892-0F9E-4962-D2EB-1D0AE58A9D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87609" y="2292179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FA9D3103-CCBB-1754-2485-01CB439173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9585546"/>
              </p:ext>
            </p:extLst>
          </p:nvPr>
        </p:nvGraphicFramePr>
        <p:xfrm>
          <a:off x="3217947" y="2434636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44677C95-7716-590C-6B48-B44422C640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17947" y="2434636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F34E1C03-E36D-59D6-81C4-D35336AA43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2747794"/>
              </p:ext>
            </p:extLst>
          </p:nvPr>
        </p:nvGraphicFramePr>
        <p:xfrm>
          <a:off x="3217947" y="2653795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AEB3B7AE-1339-D020-147F-B70FAD298E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17947" y="2653795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C548CECB-6BEA-6D28-098B-47C3CA2C6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5089558"/>
              </p:ext>
            </p:extLst>
          </p:nvPr>
        </p:nvGraphicFramePr>
        <p:xfrm>
          <a:off x="3224981" y="2896856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2B7FD10C-DC4B-CF7A-CC04-EECD007316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4981" y="2896856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Arrow: Right 23">
            <a:extLst>
              <a:ext uri="{FF2B5EF4-FFF2-40B4-BE49-F238E27FC236}">
                <a16:creationId xmlns:a16="http://schemas.microsoft.com/office/drawing/2014/main" id="{15838407-8153-4402-7E42-22C0BBB62CCE}"/>
              </a:ext>
            </a:extLst>
          </p:cNvPr>
          <p:cNvSpPr/>
          <p:nvPr/>
        </p:nvSpPr>
        <p:spPr>
          <a:xfrm>
            <a:off x="4256242" y="2683681"/>
            <a:ext cx="890158" cy="17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ED23D542-96CE-5D05-8951-D447895D5D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4730140"/>
              </p:ext>
            </p:extLst>
          </p:nvPr>
        </p:nvGraphicFramePr>
        <p:xfrm>
          <a:off x="5265875" y="2292179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DD2F7397-8897-4608-84F5-C0D66731DB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65875" y="2292179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77BD00A5-B3F8-A24A-563B-3B7F1E81D2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2488752"/>
              </p:ext>
            </p:extLst>
          </p:nvPr>
        </p:nvGraphicFramePr>
        <p:xfrm>
          <a:off x="5496213" y="2434636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50" name="Object 49">
                        <a:extLst>
                          <a:ext uri="{FF2B5EF4-FFF2-40B4-BE49-F238E27FC236}">
                            <a16:creationId xmlns:a16="http://schemas.microsoft.com/office/drawing/2014/main" id="{15A42233-1F8D-8876-0984-FFBAC2DA5E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6213" y="2434636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00C3E864-D273-44AB-3F8A-AA3BA36659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9772381"/>
              </p:ext>
            </p:extLst>
          </p:nvPr>
        </p:nvGraphicFramePr>
        <p:xfrm>
          <a:off x="5496213" y="2653795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51" name="Object 50">
                        <a:extLst>
                          <a:ext uri="{FF2B5EF4-FFF2-40B4-BE49-F238E27FC236}">
                            <a16:creationId xmlns:a16="http://schemas.microsoft.com/office/drawing/2014/main" id="{0D8DA929-B358-923B-B0D2-349F5E024C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6213" y="2653795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9610879E-F2A3-0ECB-30A0-0F6F0F905F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9605094"/>
              </p:ext>
            </p:extLst>
          </p:nvPr>
        </p:nvGraphicFramePr>
        <p:xfrm>
          <a:off x="5503247" y="2896856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7D809001-6DD2-2C86-7704-118154E045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03247" y="2896856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5D0FCF57-5314-5BBA-C1CA-4D8FCEC37A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5058082"/>
              </p:ext>
            </p:extLst>
          </p:nvPr>
        </p:nvGraphicFramePr>
        <p:xfrm>
          <a:off x="2987609" y="3263394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54" name="Object 53">
                        <a:extLst>
                          <a:ext uri="{FF2B5EF4-FFF2-40B4-BE49-F238E27FC236}">
                            <a16:creationId xmlns:a16="http://schemas.microsoft.com/office/drawing/2014/main" id="{20CDCE83-1C58-F416-901B-F61A582507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87609" y="3263394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>
            <a:extLst>
              <a:ext uri="{FF2B5EF4-FFF2-40B4-BE49-F238E27FC236}">
                <a16:creationId xmlns:a16="http://schemas.microsoft.com/office/drawing/2014/main" id="{C9C8FFF3-E20A-C0D2-0E33-51FA21CB2E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8732919"/>
              </p:ext>
            </p:extLst>
          </p:nvPr>
        </p:nvGraphicFramePr>
        <p:xfrm>
          <a:off x="3217947" y="3405851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075BCF1F-8BA2-EF09-33EE-8265BA7788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17947" y="3405851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7B82A5D6-986A-CCF0-120B-4F3785A07F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2296435"/>
              </p:ext>
            </p:extLst>
          </p:nvPr>
        </p:nvGraphicFramePr>
        <p:xfrm>
          <a:off x="3217947" y="362501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56" name="Object 55">
                        <a:extLst>
                          <a:ext uri="{FF2B5EF4-FFF2-40B4-BE49-F238E27FC236}">
                            <a16:creationId xmlns:a16="http://schemas.microsoft.com/office/drawing/2014/main" id="{BAD22D1D-616F-EB8A-D1B9-3C834E933CD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17947" y="362501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23F7121-2988-CF2E-84C3-06923C39D1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934458"/>
              </p:ext>
            </p:extLst>
          </p:nvPr>
        </p:nvGraphicFramePr>
        <p:xfrm>
          <a:off x="3224981" y="3868071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57" name="Object 56">
                        <a:extLst>
                          <a:ext uri="{FF2B5EF4-FFF2-40B4-BE49-F238E27FC236}">
                            <a16:creationId xmlns:a16="http://schemas.microsoft.com/office/drawing/2014/main" id="{35A1A810-2588-F957-A1CA-F582AB129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4981" y="3868071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Arrow: Right 34">
            <a:extLst>
              <a:ext uri="{FF2B5EF4-FFF2-40B4-BE49-F238E27FC236}">
                <a16:creationId xmlns:a16="http://schemas.microsoft.com/office/drawing/2014/main" id="{36DC4A5E-27B3-267C-6336-4FF6CA086216}"/>
              </a:ext>
            </a:extLst>
          </p:cNvPr>
          <p:cNvSpPr/>
          <p:nvPr/>
        </p:nvSpPr>
        <p:spPr>
          <a:xfrm>
            <a:off x="4256242" y="3654896"/>
            <a:ext cx="890158" cy="17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DF432E03-E867-DA86-A5AF-BEDE3341A3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0817678"/>
              </p:ext>
            </p:extLst>
          </p:nvPr>
        </p:nvGraphicFramePr>
        <p:xfrm>
          <a:off x="5265875" y="3263394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60" name="Object 59">
                        <a:extLst>
                          <a:ext uri="{FF2B5EF4-FFF2-40B4-BE49-F238E27FC236}">
                            <a16:creationId xmlns:a16="http://schemas.microsoft.com/office/drawing/2014/main" id="{4D68212E-B01F-AEE0-30AE-9CBBFD1607E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65875" y="3263394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>
            <a:extLst>
              <a:ext uri="{FF2B5EF4-FFF2-40B4-BE49-F238E27FC236}">
                <a16:creationId xmlns:a16="http://schemas.microsoft.com/office/drawing/2014/main" id="{FC56210C-06CF-7A59-8FC5-9C0135F92F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131754"/>
              </p:ext>
            </p:extLst>
          </p:nvPr>
        </p:nvGraphicFramePr>
        <p:xfrm>
          <a:off x="5496213" y="3405851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7E74A659-3AC2-B100-4696-93B6098D6E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6213" y="3405851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CE89387D-D971-C591-2B0C-D2243A4F7A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5565176"/>
              </p:ext>
            </p:extLst>
          </p:nvPr>
        </p:nvGraphicFramePr>
        <p:xfrm>
          <a:off x="5496213" y="3625010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62" name="Object 61">
                        <a:extLst>
                          <a:ext uri="{FF2B5EF4-FFF2-40B4-BE49-F238E27FC236}">
                            <a16:creationId xmlns:a16="http://schemas.microsoft.com/office/drawing/2014/main" id="{268C6446-95D1-D6FC-DDAB-65E6EEB484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6213" y="3625010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1C911414-0D9A-B9DC-FA23-25BF4FE76E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1051759"/>
              </p:ext>
            </p:extLst>
          </p:nvPr>
        </p:nvGraphicFramePr>
        <p:xfrm>
          <a:off x="5503247" y="3868071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63" name="Object 62">
                        <a:extLst>
                          <a:ext uri="{FF2B5EF4-FFF2-40B4-BE49-F238E27FC236}">
                            <a16:creationId xmlns:a16="http://schemas.microsoft.com/office/drawing/2014/main" id="{3F36C7F8-1CBB-8F54-560D-0CFF3F381C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03247" y="3868071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2BE74FCC-C49A-885C-90FA-D9C3AE22C4FE}"/>
              </a:ext>
            </a:extLst>
          </p:cNvPr>
          <p:cNvSpPr/>
          <p:nvPr/>
        </p:nvSpPr>
        <p:spPr>
          <a:xfrm>
            <a:off x="2767286" y="4821225"/>
            <a:ext cx="7978228" cy="107877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42" name="Picture 2">
            <a:extLst>
              <a:ext uri="{FF2B5EF4-FFF2-40B4-BE49-F238E27FC236}">
                <a16:creationId xmlns:a16="http://schemas.microsoft.com/office/drawing/2014/main" id="{5C852F58-7C33-E374-382D-ED270EA70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985" y="4685857"/>
            <a:ext cx="915912" cy="137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E0E199A0-C988-26F1-99A9-59B645AB24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3894126"/>
              </p:ext>
            </p:extLst>
          </p:nvPr>
        </p:nvGraphicFramePr>
        <p:xfrm>
          <a:off x="3019160" y="4882321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47C7AE1D-649B-71AA-15B5-1A06E63A86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19160" y="4882321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>
            <a:extLst>
              <a:ext uri="{FF2B5EF4-FFF2-40B4-BE49-F238E27FC236}">
                <a16:creationId xmlns:a16="http://schemas.microsoft.com/office/drawing/2014/main" id="{A49373A0-856D-314B-7241-CE899C5EB7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2047121"/>
              </p:ext>
            </p:extLst>
          </p:nvPr>
        </p:nvGraphicFramePr>
        <p:xfrm>
          <a:off x="3249498" y="502477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EF01231E-6CE6-2637-9210-500CC0EB78F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49498" y="502477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3EFD8B06-B7B9-1533-8235-6A91EF7496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1439018"/>
              </p:ext>
            </p:extLst>
          </p:nvPr>
        </p:nvGraphicFramePr>
        <p:xfrm>
          <a:off x="3249498" y="5243937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006AF527-6F47-BC28-F32D-62784F0051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49498" y="5243937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6730534B-D999-643D-D7A6-D95E16E219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573839"/>
              </p:ext>
            </p:extLst>
          </p:nvPr>
        </p:nvGraphicFramePr>
        <p:xfrm>
          <a:off x="3256532" y="548699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34B2768-BA21-BA1D-BBAF-1DB4ABC1DB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56532" y="548699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Arrow: Right 46">
            <a:extLst>
              <a:ext uri="{FF2B5EF4-FFF2-40B4-BE49-F238E27FC236}">
                <a16:creationId xmlns:a16="http://schemas.microsoft.com/office/drawing/2014/main" id="{CCF91539-6C19-E5DD-18EB-893C0EEC5EA2}"/>
              </a:ext>
            </a:extLst>
          </p:cNvPr>
          <p:cNvSpPr/>
          <p:nvPr/>
        </p:nvSpPr>
        <p:spPr>
          <a:xfrm>
            <a:off x="4287793" y="5273823"/>
            <a:ext cx="890158" cy="17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0F303F37-E2C6-1747-207F-A847E79D6C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8116858"/>
              </p:ext>
            </p:extLst>
          </p:nvPr>
        </p:nvGraphicFramePr>
        <p:xfrm>
          <a:off x="5297426" y="4882321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01F6C604-D58F-F0EB-6368-354C63F57B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97426" y="4882321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8B9DA7D1-2E3A-351B-8808-5E01F6E0AF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3383175"/>
              </p:ext>
            </p:extLst>
          </p:nvPr>
        </p:nvGraphicFramePr>
        <p:xfrm>
          <a:off x="5527764" y="502477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179DFDAA-A182-A6F5-EB92-5022D583C5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27764" y="502477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Object 49">
            <a:extLst>
              <a:ext uri="{FF2B5EF4-FFF2-40B4-BE49-F238E27FC236}">
                <a16:creationId xmlns:a16="http://schemas.microsoft.com/office/drawing/2014/main" id="{FA4801C4-2F29-FFDA-519E-70C0EEA31E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4662660"/>
              </p:ext>
            </p:extLst>
          </p:nvPr>
        </p:nvGraphicFramePr>
        <p:xfrm>
          <a:off x="5527764" y="5243937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AAC3AB8F-3BE3-A03D-D7FC-11BED0EBD1A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27764" y="5243937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" name="Object 50">
            <a:extLst>
              <a:ext uri="{FF2B5EF4-FFF2-40B4-BE49-F238E27FC236}">
                <a16:creationId xmlns:a16="http://schemas.microsoft.com/office/drawing/2014/main" id="{3D5E8229-72A0-4A8F-FD37-6784E8E253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9942107"/>
              </p:ext>
            </p:extLst>
          </p:nvPr>
        </p:nvGraphicFramePr>
        <p:xfrm>
          <a:off x="5534798" y="548699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75825AD3-FB27-8183-3E69-401F9BEFC6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34798" y="548699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Left Brace 61">
            <a:extLst>
              <a:ext uri="{FF2B5EF4-FFF2-40B4-BE49-F238E27FC236}">
                <a16:creationId xmlns:a16="http://schemas.microsoft.com/office/drawing/2014/main" id="{DA30D6AA-BE12-AA77-7E7F-4D48D9A36BEB}"/>
              </a:ext>
            </a:extLst>
          </p:cNvPr>
          <p:cNvSpPr/>
          <p:nvPr/>
        </p:nvSpPr>
        <p:spPr>
          <a:xfrm rot="16200000">
            <a:off x="4668047" y="4988314"/>
            <a:ext cx="329574" cy="2595437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538EAF48-B561-1032-D937-213DC051E7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8027313"/>
              </p:ext>
            </p:extLst>
          </p:nvPr>
        </p:nvGraphicFramePr>
        <p:xfrm>
          <a:off x="8743683" y="2687711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26" name="Object 25">
                        <a:extLst>
                          <a:ext uri="{FF2B5EF4-FFF2-40B4-BE49-F238E27FC236}">
                            <a16:creationId xmlns:a16="http://schemas.microsoft.com/office/drawing/2014/main" id="{ED23D542-96CE-5D05-8951-D447895D5D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43683" y="2687711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" name="Object 67">
            <a:extLst>
              <a:ext uri="{FF2B5EF4-FFF2-40B4-BE49-F238E27FC236}">
                <a16:creationId xmlns:a16="http://schemas.microsoft.com/office/drawing/2014/main" id="{C86B21CC-E72B-C6C9-9D97-929FCB8A8D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0841939"/>
              </p:ext>
            </p:extLst>
          </p:nvPr>
        </p:nvGraphicFramePr>
        <p:xfrm>
          <a:off x="8974021" y="283016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77BD00A5-B3F8-A24A-563B-3B7F1E81D2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974021" y="283016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" name="Object 68">
            <a:extLst>
              <a:ext uri="{FF2B5EF4-FFF2-40B4-BE49-F238E27FC236}">
                <a16:creationId xmlns:a16="http://schemas.microsoft.com/office/drawing/2014/main" id="{0B4529BB-F5B4-1B14-90E5-09DC251290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548040"/>
              </p:ext>
            </p:extLst>
          </p:nvPr>
        </p:nvGraphicFramePr>
        <p:xfrm>
          <a:off x="8974021" y="3049327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00C3E864-D273-44AB-3F8A-AA3BA36659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974021" y="3049327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17B51A42-5CA5-A1E6-B352-F376D21FBF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5556308"/>
              </p:ext>
            </p:extLst>
          </p:nvPr>
        </p:nvGraphicFramePr>
        <p:xfrm>
          <a:off x="8981055" y="3292388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29" name="Object 28">
                        <a:extLst>
                          <a:ext uri="{FF2B5EF4-FFF2-40B4-BE49-F238E27FC236}">
                            <a16:creationId xmlns:a16="http://schemas.microsoft.com/office/drawing/2014/main" id="{9610879E-F2A3-0ECB-30A0-0F6F0F905F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981055" y="3292388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" name="Object 74">
            <a:extLst>
              <a:ext uri="{FF2B5EF4-FFF2-40B4-BE49-F238E27FC236}">
                <a16:creationId xmlns:a16="http://schemas.microsoft.com/office/drawing/2014/main" id="{E5EACB3F-6113-5A64-2704-A73EFF1460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1985268"/>
              </p:ext>
            </p:extLst>
          </p:nvPr>
        </p:nvGraphicFramePr>
        <p:xfrm>
          <a:off x="8772146" y="4873350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48" name="Object 47">
                        <a:extLst>
                          <a:ext uri="{FF2B5EF4-FFF2-40B4-BE49-F238E27FC236}">
                            <a16:creationId xmlns:a16="http://schemas.microsoft.com/office/drawing/2014/main" id="{0F303F37-E2C6-1747-207F-A847E79D6C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72146" y="4873350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" name="Object 75">
            <a:extLst>
              <a:ext uri="{FF2B5EF4-FFF2-40B4-BE49-F238E27FC236}">
                <a16:creationId xmlns:a16="http://schemas.microsoft.com/office/drawing/2014/main" id="{3675F9A0-E37E-5FA3-E712-EB569107E1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1374690"/>
              </p:ext>
            </p:extLst>
          </p:nvPr>
        </p:nvGraphicFramePr>
        <p:xfrm>
          <a:off x="9002484" y="5015807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8B9DA7D1-2E3A-351B-8808-5E01F6E0AF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02484" y="5015807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" name="Object 76">
            <a:extLst>
              <a:ext uri="{FF2B5EF4-FFF2-40B4-BE49-F238E27FC236}">
                <a16:creationId xmlns:a16="http://schemas.microsoft.com/office/drawing/2014/main" id="{82D9139E-5197-998F-EEBB-B1F9226F0D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2349410"/>
              </p:ext>
            </p:extLst>
          </p:nvPr>
        </p:nvGraphicFramePr>
        <p:xfrm>
          <a:off x="9002484" y="5234966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50" name="Object 49">
                        <a:extLst>
                          <a:ext uri="{FF2B5EF4-FFF2-40B4-BE49-F238E27FC236}">
                            <a16:creationId xmlns:a16="http://schemas.microsoft.com/office/drawing/2014/main" id="{FA4801C4-2F29-FFDA-519E-70C0EEA31E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02484" y="5234966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8" name="Object 77">
            <a:extLst>
              <a:ext uri="{FF2B5EF4-FFF2-40B4-BE49-F238E27FC236}">
                <a16:creationId xmlns:a16="http://schemas.microsoft.com/office/drawing/2014/main" id="{6B8BE053-491D-4023-1306-44C18E6F99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6597604"/>
              </p:ext>
            </p:extLst>
          </p:nvPr>
        </p:nvGraphicFramePr>
        <p:xfrm>
          <a:off x="9009518" y="5478027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51" name="Object 50">
                        <a:extLst>
                          <a:ext uri="{FF2B5EF4-FFF2-40B4-BE49-F238E27FC236}">
                            <a16:creationId xmlns:a16="http://schemas.microsoft.com/office/drawing/2014/main" id="{3D5E8229-72A0-4A8F-FD37-6784E8E253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09518" y="5478027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9" name="Object 78">
            <a:extLst>
              <a:ext uri="{FF2B5EF4-FFF2-40B4-BE49-F238E27FC236}">
                <a16:creationId xmlns:a16="http://schemas.microsoft.com/office/drawing/2014/main" id="{0793F599-650B-80FF-C871-BBA24C5665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3172181"/>
              </p:ext>
            </p:extLst>
          </p:nvPr>
        </p:nvGraphicFramePr>
        <p:xfrm>
          <a:off x="8740595" y="1136836"/>
          <a:ext cx="1174018" cy="93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994840" imgH="2434680" progId="PBrush">
                  <p:embed/>
                </p:oleObj>
              </mc:Choice>
              <mc:Fallback>
                <p:oleObj name="Bitmap Image" r:id="rId3" imgW="2994840" imgH="2434680" progId="PBrush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538EAF48-B561-1032-D937-213DC051E7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40595" y="1136836"/>
                        <a:ext cx="1174018" cy="93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0" name="Object 79">
            <a:extLst>
              <a:ext uri="{FF2B5EF4-FFF2-40B4-BE49-F238E27FC236}">
                <a16:creationId xmlns:a16="http://schemas.microsoft.com/office/drawing/2014/main" id="{D2CF97FA-309B-83EC-8903-26E3A67199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0233815"/>
              </p:ext>
            </p:extLst>
          </p:nvPr>
        </p:nvGraphicFramePr>
        <p:xfrm>
          <a:off x="8970933" y="1279293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08920" imgH="1310760" progId="PBrush">
                  <p:embed/>
                </p:oleObj>
              </mc:Choice>
              <mc:Fallback>
                <p:oleObj name="Bitmap Image" r:id="rId5" imgW="3508920" imgH="1310760" progId="PBrush">
                  <p:embed/>
                  <p:pic>
                    <p:nvPicPr>
                      <p:cNvPr id="68" name="Object 67">
                        <a:extLst>
                          <a:ext uri="{FF2B5EF4-FFF2-40B4-BE49-F238E27FC236}">
                            <a16:creationId xmlns:a16="http://schemas.microsoft.com/office/drawing/2014/main" id="{C86B21CC-E72B-C6C9-9D97-929FCB8A8D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970933" y="1279293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" name="Object 80">
            <a:extLst>
              <a:ext uri="{FF2B5EF4-FFF2-40B4-BE49-F238E27FC236}">
                <a16:creationId xmlns:a16="http://schemas.microsoft.com/office/drawing/2014/main" id="{003E0533-4CBD-8218-B745-52107A88CC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2669498"/>
              </p:ext>
            </p:extLst>
          </p:nvPr>
        </p:nvGraphicFramePr>
        <p:xfrm>
          <a:off x="8970933" y="1498452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508920" imgH="1310760" progId="PBrush">
                  <p:embed/>
                </p:oleObj>
              </mc:Choice>
              <mc:Fallback>
                <p:oleObj name="Bitmap Image" r:id="rId7" imgW="3508920" imgH="1310760" progId="PBrush">
                  <p:embed/>
                  <p:pic>
                    <p:nvPicPr>
                      <p:cNvPr id="69" name="Object 68">
                        <a:extLst>
                          <a:ext uri="{FF2B5EF4-FFF2-40B4-BE49-F238E27FC236}">
                            <a16:creationId xmlns:a16="http://schemas.microsoft.com/office/drawing/2014/main" id="{0B4529BB-F5B4-1B14-90E5-09DC2512908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970933" y="1498452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" name="Object 81">
            <a:extLst>
              <a:ext uri="{FF2B5EF4-FFF2-40B4-BE49-F238E27FC236}">
                <a16:creationId xmlns:a16="http://schemas.microsoft.com/office/drawing/2014/main" id="{FC21FEDD-D843-0755-F7E6-A4FF79E1AF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8297110"/>
              </p:ext>
            </p:extLst>
          </p:nvPr>
        </p:nvGraphicFramePr>
        <p:xfrm>
          <a:off x="8977967" y="1741513"/>
          <a:ext cx="634339" cy="23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3508920" imgH="1310760" progId="PBrush">
                  <p:embed/>
                </p:oleObj>
              </mc:Choice>
              <mc:Fallback>
                <p:oleObj name="Bitmap Image" r:id="rId8" imgW="3508920" imgH="1310760" progId="PBrush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17B51A42-5CA5-A1E6-B352-F376D21FBF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977967" y="1741513"/>
                        <a:ext cx="634339" cy="23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" name="Arrow: Right 82">
            <a:extLst>
              <a:ext uri="{FF2B5EF4-FFF2-40B4-BE49-F238E27FC236}">
                <a16:creationId xmlns:a16="http://schemas.microsoft.com/office/drawing/2014/main" id="{5E42DC8B-E63C-7CAE-8B9F-226C2DDAAA4D}"/>
              </a:ext>
            </a:extLst>
          </p:cNvPr>
          <p:cNvSpPr/>
          <p:nvPr/>
        </p:nvSpPr>
        <p:spPr>
          <a:xfrm>
            <a:off x="6908843" y="1496110"/>
            <a:ext cx="1445643" cy="163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856B3EC2-F36C-C524-0ADB-189DF6FB6E70}"/>
              </a:ext>
            </a:extLst>
          </p:cNvPr>
          <p:cNvSpPr/>
          <p:nvPr/>
        </p:nvSpPr>
        <p:spPr>
          <a:xfrm rot="2383977">
            <a:off x="6729145" y="2170199"/>
            <a:ext cx="2047787" cy="1618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5" name="Arrow: Right 84">
            <a:extLst>
              <a:ext uri="{FF2B5EF4-FFF2-40B4-BE49-F238E27FC236}">
                <a16:creationId xmlns:a16="http://schemas.microsoft.com/office/drawing/2014/main" id="{C44F96EB-4738-0F8F-9DD1-9A1363C35C45}"/>
              </a:ext>
            </a:extLst>
          </p:cNvPr>
          <p:cNvSpPr/>
          <p:nvPr/>
        </p:nvSpPr>
        <p:spPr>
          <a:xfrm rot="3862986">
            <a:off x="5905419" y="3121733"/>
            <a:ext cx="3668167" cy="1579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Arrow: Right 85">
            <a:extLst>
              <a:ext uri="{FF2B5EF4-FFF2-40B4-BE49-F238E27FC236}">
                <a16:creationId xmlns:a16="http://schemas.microsoft.com/office/drawing/2014/main" id="{0C47B299-D7F9-0E67-9A41-A06B1959CFB0}"/>
              </a:ext>
            </a:extLst>
          </p:cNvPr>
          <p:cNvSpPr/>
          <p:nvPr/>
        </p:nvSpPr>
        <p:spPr>
          <a:xfrm rot="1257993">
            <a:off x="6862228" y="2686481"/>
            <a:ext cx="1747903" cy="1516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7" name="Arrow: Right 86">
            <a:extLst>
              <a:ext uri="{FF2B5EF4-FFF2-40B4-BE49-F238E27FC236}">
                <a16:creationId xmlns:a16="http://schemas.microsoft.com/office/drawing/2014/main" id="{ABCA47C8-546A-0B78-4A3D-7F87D5CD3A41}"/>
              </a:ext>
            </a:extLst>
          </p:cNvPr>
          <p:cNvSpPr/>
          <p:nvPr/>
        </p:nvSpPr>
        <p:spPr>
          <a:xfrm rot="2605742">
            <a:off x="6648754" y="4442752"/>
            <a:ext cx="2101525" cy="1523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9" name="Arrow: Right 88">
            <a:extLst>
              <a:ext uri="{FF2B5EF4-FFF2-40B4-BE49-F238E27FC236}">
                <a16:creationId xmlns:a16="http://schemas.microsoft.com/office/drawing/2014/main" id="{67ED8DC7-2B4C-18B6-F482-E8F321394109}"/>
              </a:ext>
            </a:extLst>
          </p:cNvPr>
          <p:cNvSpPr/>
          <p:nvPr/>
        </p:nvSpPr>
        <p:spPr>
          <a:xfrm rot="18298034">
            <a:off x="6385337" y="2741501"/>
            <a:ext cx="2477676" cy="1505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0" name="Arrow: Right 89">
            <a:extLst>
              <a:ext uri="{FF2B5EF4-FFF2-40B4-BE49-F238E27FC236}">
                <a16:creationId xmlns:a16="http://schemas.microsoft.com/office/drawing/2014/main" id="{7CCBE5C2-E2FB-1ED4-FD76-49AE171EF045}"/>
              </a:ext>
            </a:extLst>
          </p:cNvPr>
          <p:cNvSpPr/>
          <p:nvPr/>
        </p:nvSpPr>
        <p:spPr>
          <a:xfrm rot="20313254">
            <a:off x="6876221" y="3443868"/>
            <a:ext cx="1755759" cy="1646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1" name="Arrow: Right 90">
            <a:extLst>
              <a:ext uri="{FF2B5EF4-FFF2-40B4-BE49-F238E27FC236}">
                <a16:creationId xmlns:a16="http://schemas.microsoft.com/office/drawing/2014/main" id="{319F7EB9-D3B7-7316-895C-D203B8CA6FB8}"/>
              </a:ext>
            </a:extLst>
          </p:cNvPr>
          <p:cNvSpPr/>
          <p:nvPr/>
        </p:nvSpPr>
        <p:spPr>
          <a:xfrm rot="19777861">
            <a:off x="6881313" y="2001755"/>
            <a:ext cx="1537471" cy="1518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Arrow: Right 91">
            <a:extLst>
              <a:ext uri="{FF2B5EF4-FFF2-40B4-BE49-F238E27FC236}">
                <a16:creationId xmlns:a16="http://schemas.microsoft.com/office/drawing/2014/main" id="{3BAD1865-BB12-325F-CDA9-FEF2AB05B34E}"/>
              </a:ext>
            </a:extLst>
          </p:cNvPr>
          <p:cNvSpPr/>
          <p:nvPr/>
        </p:nvSpPr>
        <p:spPr>
          <a:xfrm rot="3578062">
            <a:off x="6209663" y="3672433"/>
            <a:ext cx="3047248" cy="1526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7E2FBBF-E479-707F-D816-ECFB664E356B}"/>
              </a:ext>
            </a:extLst>
          </p:cNvPr>
          <p:cNvSpPr/>
          <p:nvPr/>
        </p:nvSpPr>
        <p:spPr>
          <a:xfrm>
            <a:off x="6872541" y="1500995"/>
            <a:ext cx="180586" cy="1633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57387D80-3B05-9DF7-D4BE-39D6F9C258AE}"/>
              </a:ext>
            </a:extLst>
          </p:cNvPr>
          <p:cNvSpPr/>
          <p:nvPr/>
        </p:nvSpPr>
        <p:spPr>
          <a:xfrm>
            <a:off x="6897223" y="2402507"/>
            <a:ext cx="180586" cy="1633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6EA85321-A024-87FA-B068-C3B39C849A16}"/>
              </a:ext>
            </a:extLst>
          </p:cNvPr>
          <p:cNvSpPr/>
          <p:nvPr/>
        </p:nvSpPr>
        <p:spPr>
          <a:xfrm>
            <a:off x="6872541" y="3729560"/>
            <a:ext cx="180586" cy="1633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Arrow: Right 96">
            <a:extLst>
              <a:ext uri="{FF2B5EF4-FFF2-40B4-BE49-F238E27FC236}">
                <a16:creationId xmlns:a16="http://schemas.microsoft.com/office/drawing/2014/main" id="{31D9B5AC-EA15-65C0-D4D5-820965B72319}"/>
              </a:ext>
            </a:extLst>
          </p:cNvPr>
          <p:cNvSpPr/>
          <p:nvPr/>
        </p:nvSpPr>
        <p:spPr>
          <a:xfrm>
            <a:off x="7030216" y="5259454"/>
            <a:ext cx="1445643" cy="163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Arrow: Right 97">
            <a:extLst>
              <a:ext uri="{FF2B5EF4-FFF2-40B4-BE49-F238E27FC236}">
                <a16:creationId xmlns:a16="http://schemas.microsoft.com/office/drawing/2014/main" id="{EFB54783-FB60-F032-EC90-ACFADD56B9EB}"/>
              </a:ext>
            </a:extLst>
          </p:cNvPr>
          <p:cNvSpPr/>
          <p:nvPr/>
        </p:nvSpPr>
        <p:spPr>
          <a:xfrm rot="18489754">
            <a:off x="6505662" y="4309199"/>
            <a:ext cx="2477676" cy="1505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9" name="Arrow: Right 98">
            <a:extLst>
              <a:ext uri="{FF2B5EF4-FFF2-40B4-BE49-F238E27FC236}">
                <a16:creationId xmlns:a16="http://schemas.microsoft.com/office/drawing/2014/main" id="{18D37410-96D0-3F29-811A-1848B4C09CAB}"/>
              </a:ext>
            </a:extLst>
          </p:cNvPr>
          <p:cNvSpPr/>
          <p:nvPr/>
        </p:nvSpPr>
        <p:spPr>
          <a:xfrm rot="17627813">
            <a:off x="5851059" y="3616201"/>
            <a:ext cx="3709714" cy="1435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9A36524C-E53A-9AD5-5DE2-E1AB8F375C69}"/>
              </a:ext>
            </a:extLst>
          </p:cNvPr>
          <p:cNvSpPr/>
          <p:nvPr/>
        </p:nvSpPr>
        <p:spPr>
          <a:xfrm>
            <a:off x="6879039" y="5243333"/>
            <a:ext cx="180586" cy="1633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D4B5670-DF97-5860-BD1D-3A989EAEAC3E}"/>
              </a:ext>
            </a:extLst>
          </p:cNvPr>
          <p:cNvSpPr txBox="1"/>
          <p:nvPr/>
        </p:nvSpPr>
        <p:spPr>
          <a:xfrm>
            <a:off x="4188457" y="6270792"/>
            <a:ext cx="14195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 err="1"/>
              <a:t>narrow</a:t>
            </a:r>
            <a:endParaRPr lang="fr-FR" sz="3200" b="1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54CF4784-45FE-74E9-3E6E-A80A8626FABA}"/>
              </a:ext>
            </a:extLst>
          </p:cNvPr>
          <p:cNvSpPr txBox="1"/>
          <p:nvPr/>
        </p:nvSpPr>
        <p:spPr>
          <a:xfrm>
            <a:off x="7098408" y="6243796"/>
            <a:ext cx="26035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Wide (</a:t>
            </a:r>
            <a:r>
              <a:rPr lang="fr-FR" sz="3200" b="1" dirty="0" err="1"/>
              <a:t>shuffle</a:t>
            </a:r>
            <a:r>
              <a:rPr lang="fr-FR" sz="3200" b="1" dirty="0"/>
              <a:t>)</a:t>
            </a:r>
          </a:p>
        </p:txBody>
      </p:sp>
      <p:sp>
        <p:nvSpPr>
          <p:cNvPr id="103" name="Left Brace 102">
            <a:extLst>
              <a:ext uri="{FF2B5EF4-FFF2-40B4-BE49-F238E27FC236}">
                <a16:creationId xmlns:a16="http://schemas.microsoft.com/office/drawing/2014/main" id="{A9DEB941-C85D-D1F9-6DE2-F46CF636A7F4}"/>
              </a:ext>
            </a:extLst>
          </p:cNvPr>
          <p:cNvSpPr/>
          <p:nvPr/>
        </p:nvSpPr>
        <p:spPr>
          <a:xfrm rot="16200000">
            <a:off x="7568500" y="4967901"/>
            <a:ext cx="329574" cy="2595437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709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1C7DA-D9DB-65B6-ADE0-70684E987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of « </a:t>
            </a:r>
            <a:r>
              <a:rPr lang="fr-FR" dirty="0" err="1"/>
              <a:t>latest</a:t>
            </a:r>
            <a:r>
              <a:rPr lang="fr-FR" dirty="0"/>
              <a:t> value » </a:t>
            </a:r>
            <a:r>
              <a:rPr lang="fr-FR" dirty="0" err="1"/>
              <a:t>cristalisation</a:t>
            </a:r>
            <a:br>
              <a:rPr lang="fr-FR" dirty="0"/>
            </a:br>
            <a:r>
              <a:rPr lang="fr-FR" dirty="0" err="1"/>
              <a:t>analytical</a:t>
            </a:r>
            <a:r>
              <a:rPr lang="fr-FR" dirty="0"/>
              <a:t> </a:t>
            </a:r>
            <a:r>
              <a:rPr lang="fr-FR" dirty="0" err="1"/>
              <a:t>query</a:t>
            </a:r>
            <a:r>
              <a:rPr lang="fr-FR" dirty="0"/>
              <a:t> « over(partition by) »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9FB36E-486A-46AB-67A9-93C734464B43}"/>
              </a:ext>
            </a:extLst>
          </p:cNvPr>
          <p:cNvSpPr txBox="1"/>
          <p:nvPr/>
        </p:nvSpPr>
        <p:spPr>
          <a:xfrm>
            <a:off x="629343" y="2248785"/>
            <a:ext cx="11245066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INSERT OVERWRITE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lake_team_domain.table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SELECT 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col1,col2,….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colN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-- idem * EXCEPT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rank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cf</a:t>
            </a:r>
            <a:r>
              <a:rPr lang="fr-FR" sz="2400">
                <a:latin typeface="Arial" panose="020B0604020202020204" pitchFamily="34" charset="0"/>
                <a:cs typeface="Arial" panose="020B0604020202020204" pitchFamily="34" charset="0"/>
              </a:rPr>
              <a:t> issue SPARK-33164)</a:t>
            </a: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FROM (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SELECT *,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RANK() OVER (PARTITION BY id ORDER BY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update_time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DESC) as rank</a:t>
            </a:r>
            <a:endParaRPr lang="fr-FR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FROM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lake_team_domain.event_table</a:t>
            </a: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fr-F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rank</a:t>
            </a:r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=1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SORT BY col1, col2, col3     -- idem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sortWithinPartition</a:t>
            </a: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F84C29-6846-4D78-D55E-DA267039F6F8}"/>
              </a:ext>
            </a:extLst>
          </p:cNvPr>
          <p:cNvSpPr/>
          <p:nvPr/>
        </p:nvSpPr>
        <p:spPr>
          <a:xfrm rot="16896999">
            <a:off x="-939515" y="1107057"/>
            <a:ext cx="29829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105895913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D5C99-A64F-6B29-A147-5E8081E7C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20" y="2630805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RDD … OK</a:t>
            </a:r>
            <a:br>
              <a:rPr lang="fr-FR" dirty="0"/>
            </a:b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Dataset</a:t>
            </a:r>
            <a:r>
              <a:rPr lang="fr-F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84225047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D020B-BF3A-9820-46E0-FDE631ADB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6113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source doc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1AB9D7-B4FD-4B43-1769-239B79D53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516" y="2714171"/>
            <a:ext cx="6699599" cy="41060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223C71-EF50-8FFF-09CE-2C51F3C7A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1070856"/>
            <a:ext cx="12192000" cy="164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97426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02CCE-B4C6-5AD0-4C17-82D4E7C4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Doc (1/4)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344CA6-0C98-F7B5-F85F-9537C40E7D08}"/>
              </a:ext>
            </a:extLst>
          </p:cNvPr>
          <p:cNvSpPr txBox="1"/>
          <p:nvPr/>
        </p:nvSpPr>
        <p:spPr>
          <a:xfrm>
            <a:off x="2486781" y="2528464"/>
            <a:ext cx="857794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A </a:t>
            </a:r>
            <a:r>
              <a:rPr lang="fr-FR" sz="2800" dirty="0" err="1"/>
              <a:t>strongly</a:t>
            </a:r>
            <a:r>
              <a:rPr lang="fr-FR" sz="2800" dirty="0"/>
              <a:t> </a:t>
            </a:r>
            <a:r>
              <a:rPr lang="fr-FR" sz="2800" dirty="0" err="1"/>
              <a:t>typed</a:t>
            </a:r>
            <a:r>
              <a:rPr lang="fr-FR" sz="2800" dirty="0"/>
              <a:t> </a:t>
            </a:r>
            <a:r>
              <a:rPr lang="fr-FR" sz="2800" b="1" dirty="0"/>
              <a:t>collection of </a:t>
            </a:r>
            <a:r>
              <a:rPr lang="fr-FR" sz="2800" b="1" dirty="0" err="1"/>
              <a:t>domain-specific</a:t>
            </a:r>
            <a:r>
              <a:rPr lang="fr-FR" sz="2800" b="1" dirty="0"/>
              <a:t> </a:t>
            </a:r>
            <a:r>
              <a:rPr lang="fr-FR" sz="2800" b="1" dirty="0" err="1"/>
              <a:t>objects</a:t>
            </a:r>
            <a:r>
              <a:rPr lang="fr-FR" sz="2800" b="1" dirty="0"/>
              <a:t> </a:t>
            </a:r>
          </a:p>
          <a:p>
            <a:endParaRPr lang="fr-FR" sz="2800" b="1" dirty="0"/>
          </a:p>
          <a:p>
            <a:r>
              <a:rPr lang="fr-FR" sz="2800" dirty="0"/>
              <a:t>  </a:t>
            </a:r>
            <a:r>
              <a:rPr lang="fr-FR" sz="2800" dirty="0" err="1"/>
              <a:t>that</a:t>
            </a:r>
            <a:r>
              <a:rPr lang="fr-FR" sz="2800" dirty="0"/>
              <a:t> can </a:t>
            </a:r>
            <a:r>
              <a:rPr lang="fr-FR" sz="2800" dirty="0" err="1"/>
              <a:t>be</a:t>
            </a:r>
            <a:r>
              <a:rPr lang="fr-FR" sz="2800" dirty="0"/>
              <a:t> </a:t>
            </a:r>
            <a:r>
              <a:rPr lang="fr-FR" sz="2800" b="1" dirty="0" err="1"/>
              <a:t>transformed</a:t>
            </a:r>
            <a:r>
              <a:rPr lang="fr-FR" sz="2800" b="1" dirty="0"/>
              <a:t> in </a:t>
            </a:r>
            <a:r>
              <a:rPr lang="fr-FR" sz="2800" b="1" dirty="0" err="1"/>
              <a:t>parallel</a:t>
            </a:r>
            <a:r>
              <a:rPr lang="fr-FR" sz="2800" b="1" dirty="0"/>
              <a:t> </a:t>
            </a:r>
          </a:p>
          <a:p>
            <a:endParaRPr lang="fr-FR" sz="2800" b="1" dirty="0"/>
          </a:p>
          <a:p>
            <a:r>
              <a:rPr lang="fr-FR" sz="2800" dirty="0"/>
              <a:t>  </a:t>
            </a:r>
            <a:r>
              <a:rPr lang="fr-FR" sz="2800" dirty="0" err="1"/>
              <a:t>using</a:t>
            </a:r>
            <a:r>
              <a:rPr lang="fr-FR" sz="2800" dirty="0"/>
              <a:t> </a:t>
            </a:r>
            <a:r>
              <a:rPr lang="fr-FR" sz="2800" b="1" dirty="0" err="1"/>
              <a:t>functional</a:t>
            </a:r>
            <a:r>
              <a:rPr lang="fr-FR" sz="2800" b="1" dirty="0"/>
              <a:t> or </a:t>
            </a:r>
            <a:r>
              <a:rPr lang="fr-FR" sz="2800" b="1" dirty="0" err="1"/>
              <a:t>relational</a:t>
            </a:r>
            <a:r>
              <a:rPr lang="fr-FR" sz="2800" b="1" dirty="0"/>
              <a:t> </a:t>
            </a:r>
            <a:r>
              <a:rPr lang="fr-FR" sz="2800" b="1" dirty="0" err="1"/>
              <a:t>operations</a:t>
            </a:r>
            <a:endParaRPr lang="fr-FR" sz="2800" b="1" dirty="0"/>
          </a:p>
          <a:p>
            <a:endParaRPr lang="fr-FR" sz="2800" b="1" dirty="0"/>
          </a:p>
          <a:p>
            <a:endParaRPr lang="fr-FR" sz="2800" b="1" dirty="0"/>
          </a:p>
          <a:p>
            <a:r>
              <a:rPr lang="fr-FR" sz="2800" dirty="0"/>
              <a:t>Associated </a:t>
            </a:r>
            <a:r>
              <a:rPr lang="fr-FR" sz="2800" dirty="0" err="1"/>
              <a:t>untyped</a:t>
            </a:r>
            <a:r>
              <a:rPr lang="fr-FR" sz="2800" dirty="0"/>
              <a:t> </a:t>
            </a:r>
            <a:r>
              <a:rPr lang="fr-FR" sz="2800" dirty="0" err="1"/>
              <a:t>view</a:t>
            </a:r>
            <a:r>
              <a:rPr lang="fr-FR" sz="2800" dirty="0"/>
              <a:t>: </a:t>
            </a:r>
            <a:r>
              <a:rPr lang="fr-FR" sz="2800" dirty="0" err="1"/>
              <a:t>DataFrame</a:t>
            </a:r>
            <a:r>
              <a:rPr lang="fr-FR" sz="2800" dirty="0"/>
              <a:t> = </a:t>
            </a:r>
            <a:r>
              <a:rPr lang="fr-FR" sz="2800" dirty="0" err="1"/>
              <a:t>Dataset</a:t>
            </a:r>
            <a:r>
              <a:rPr lang="fr-FR" sz="2800" dirty="0"/>
              <a:t>&lt;Row&gt;</a:t>
            </a:r>
          </a:p>
        </p:txBody>
      </p:sp>
    </p:spTree>
    <p:extLst>
      <p:ext uri="{BB962C8B-B14F-4D97-AF65-F5344CB8AC3E}">
        <p14:creationId xmlns:p14="http://schemas.microsoft.com/office/powerpoint/2010/main" val="269034362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CD1D1-C978-4422-F0B4-52E4F8D97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Doc (2/4)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F3CB4C-C400-B76F-94C2-93753CE6097F}"/>
              </a:ext>
            </a:extLst>
          </p:cNvPr>
          <p:cNvSpPr txBox="1"/>
          <p:nvPr/>
        </p:nvSpPr>
        <p:spPr>
          <a:xfrm>
            <a:off x="469294" y="1893838"/>
            <a:ext cx="11238895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Operations on </a:t>
            </a:r>
            <a:r>
              <a:rPr lang="fr-FR" sz="2800" dirty="0" err="1"/>
              <a:t>Datasets</a:t>
            </a:r>
            <a:r>
              <a:rPr lang="fr-FR" sz="2800" dirty="0"/>
              <a:t>:</a:t>
            </a:r>
          </a:p>
          <a:p>
            <a:endParaRPr lang="fr-FR" sz="2800" dirty="0"/>
          </a:p>
          <a:p>
            <a:r>
              <a:rPr lang="fr-FR" sz="2800" b="1" dirty="0"/>
              <a:t>    Transformations</a:t>
            </a:r>
            <a:r>
              <a:rPr lang="fr-FR" sz="2800" dirty="0"/>
              <a:t> = </a:t>
            </a:r>
            <a:r>
              <a:rPr lang="fr-FR" sz="2800" b="1" dirty="0" err="1"/>
              <a:t>produce</a:t>
            </a:r>
            <a:r>
              <a:rPr lang="fr-FR" sz="2800" b="1" dirty="0"/>
              <a:t> new </a:t>
            </a:r>
            <a:r>
              <a:rPr lang="fr-FR" sz="2800" b="1" dirty="0" err="1"/>
              <a:t>Datasets</a:t>
            </a:r>
            <a:endParaRPr lang="fr-FR" sz="2800" dirty="0"/>
          </a:p>
          <a:p>
            <a:endParaRPr lang="fr-FR" sz="2800" dirty="0"/>
          </a:p>
          <a:p>
            <a:r>
              <a:rPr lang="fr-FR" sz="2800" b="1" dirty="0"/>
              <a:t>    Actions</a:t>
            </a:r>
            <a:r>
              <a:rPr lang="fr-FR" sz="2800" dirty="0"/>
              <a:t> = </a:t>
            </a:r>
            <a:r>
              <a:rPr lang="fr-FR" sz="2800" b="1" dirty="0"/>
              <a:t>trigger computation and return </a:t>
            </a:r>
            <a:r>
              <a:rPr lang="fr-FR" sz="2800" b="1" dirty="0" err="1"/>
              <a:t>results</a:t>
            </a:r>
            <a:r>
              <a:rPr lang="fr-FR" sz="2800" dirty="0"/>
              <a:t>. </a:t>
            </a:r>
          </a:p>
          <a:p>
            <a:endParaRPr lang="fr-FR" sz="2800" dirty="0"/>
          </a:p>
          <a:p>
            <a:r>
              <a:rPr lang="fr-FR" sz="2800" dirty="0"/>
              <a:t>Example transformations : </a:t>
            </a:r>
            <a:r>
              <a:rPr lang="fr-FR" sz="2800" dirty="0" err="1"/>
              <a:t>map</a:t>
            </a:r>
            <a:r>
              <a:rPr lang="fr-FR" sz="2800" dirty="0"/>
              <a:t>, </a:t>
            </a:r>
            <a:r>
              <a:rPr lang="fr-FR" sz="2800" dirty="0" err="1"/>
              <a:t>filter</a:t>
            </a:r>
            <a:r>
              <a:rPr lang="fr-FR" sz="2800" dirty="0"/>
              <a:t>, select, </a:t>
            </a:r>
            <a:r>
              <a:rPr lang="fr-FR" sz="2800" dirty="0" err="1"/>
              <a:t>groupBy</a:t>
            </a:r>
            <a:r>
              <a:rPr lang="fr-FR" sz="2800" dirty="0"/>
              <a:t> ...</a:t>
            </a:r>
          </a:p>
          <a:p>
            <a:r>
              <a:rPr lang="fr-FR" sz="2800" dirty="0"/>
              <a:t>Example actions : count, show, </a:t>
            </a:r>
            <a:r>
              <a:rPr lang="fr-FR" sz="2800" dirty="0" err="1"/>
              <a:t>write</a:t>
            </a:r>
            <a:r>
              <a:rPr lang="fr-FR" sz="2800" dirty="0"/>
              <a:t> ...</a:t>
            </a:r>
          </a:p>
          <a:p>
            <a:endParaRPr lang="fr-FR" sz="2800" dirty="0"/>
          </a:p>
          <a:p>
            <a:r>
              <a:rPr lang="fr-FR" sz="2800" b="1" dirty="0" err="1"/>
              <a:t>Datasets</a:t>
            </a:r>
            <a:r>
              <a:rPr lang="fr-FR" sz="2800" b="1" dirty="0"/>
              <a:t> are "</a:t>
            </a:r>
            <a:r>
              <a:rPr lang="fr-FR" sz="2800" b="1" dirty="0" err="1"/>
              <a:t>lazy</a:t>
            </a:r>
            <a:r>
              <a:rPr lang="fr-FR" sz="2800" b="1" dirty="0"/>
              <a:t>", </a:t>
            </a:r>
          </a:p>
          <a:p>
            <a:r>
              <a:rPr lang="fr-FR" sz="2800" dirty="0"/>
              <a:t>   i.e. computations are </a:t>
            </a:r>
            <a:r>
              <a:rPr lang="fr-FR" sz="2800" dirty="0" err="1"/>
              <a:t>only</a:t>
            </a:r>
            <a:r>
              <a:rPr lang="fr-FR" sz="2800" dirty="0"/>
              <a:t> </a:t>
            </a:r>
            <a:r>
              <a:rPr lang="fr-FR" sz="2800" dirty="0" err="1"/>
              <a:t>triggered</a:t>
            </a:r>
            <a:r>
              <a:rPr lang="fr-FR" sz="2800" dirty="0"/>
              <a:t> </a:t>
            </a:r>
            <a:r>
              <a:rPr lang="fr-FR" sz="2800" b="1" dirty="0" err="1"/>
              <a:t>when</a:t>
            </a:r>
            <a:r>
              <a:rPr lang="fr-FR" sz="2800" b="1" dirty="0"/>
              <a:t> an action </a:t>
            </a:r>
            <a:r>
              <a:rPr lang="fr-FR" sz="2800" b="1" dirty="0" err="1"/>
              <a:t>is</a:t>
            </a:r>
            <a:r>
              <a:rPr lang="fr-FR" sz="2800" b="1" dirty="0"/>
              <a:t> </a:t>
            </a:r>
            <a:r>
              <a:rPr lang="fr-FR" sz="2800" b="1" dirty="0" err="1"/>
              <a:t>invoked</a:t>
            </a:r>
            <a:r>
              <a:rPr lang="fr-FR" sz="28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30856815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9F366-1513-9D56-DC3B-A154A2725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499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Transformation… « </a:t>
            </a:r>
            <a:r>
              <a:rPr lang="fr-FR" dirty="0" err="1"/>
              <a:t>produce</a:t>
            </a:r>
            <a:r>
              <a:rPr lang="fr-FR" dirty="0"/>
              <a:t> » new </a:t>
            </a:r>
            <a:r>
              <a:rPr lang="fr-FR" dirty="0" err="1"/>
              <a:t>Dataset</a:t>
            </a:r>
            <a:br>
              <a:rPr lang="fr-FR" dirty="0"/>
            </a:br>
            <a:r>
              <a:rPr lang="fr-FR" dirty="0"/>
              <a:t>NO UPDATE </a:t>
            </a:r>
            <a:r>
              <a:rPr lang="fr-FR" dirty="0" err="1"/>
              <a:t>method</a:t>
            </a:r>
            <a:br>
              <a:rPr lang="fr-FR" dirty="0"/>
            </a:br>
            <a:r>
              <a:rPr lang="fr-FR" dirty="0" err="1"/>
              <a:t>Dataset</a:t>
            </a:r>
            <a:r>
              <a:rPr lang="fr-FR" dirty="0"/>
              <a:t> are computable / « </a:t>
            </a:r>
            <a:r>
              <a:rPr lang="fr-FR" b="1" dirty="0"/>
              <a:t>immutable »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420E6B-0390-EEF8-CEB6-BFC9B015C786}"/>
              </a:ext>
            </a:extLst>
          </p:cNvPr>
          <p:cNvSpPr txBox="1"/>
          <p:nvPr/>
        </p:nvSpPr>
        <p:spPr>
          <a:xfrm>
            <a:off x="3048000" y="3072348"/>
            <a:ext cx="861723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dataset</a:t>
            </a:r>
            <a:r>
              <a:rPr lang="fr-FR" sz="2400" dirty="0"/>
              <a:t>.  &lt;</a:t>
            </a:r>
            <a:r>
              <a:rPr lang="fr-FR" sz="2400" dirty="0" err="1"/>
              <a:t>noSetter</a:t>
            </a:r>
            <a:r>
              <a:rPr lang="fr-FR" sz="2400" dirty="0"/>
              <a:t>&gt; ();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 err="1"/>
              <a:t>Dataset</a:t>
            </a:r>
            <a:r>
              <a:rPr lang="fr-FR" sz="2400" dirty="0"/>
              <a:t>  </a:t>
            </a:r>
            <a:r>
              <a:rPr lang="fr-FR" sz="2400" dirty="0" err="1"/>
              <a:t>newDataset</a:t>
            </a:r>
            <a:r>
              <a:rPr lang="fr-FR" sz="2400" dirty="0"/>
              <a:t>  =   </a:t>
            </a:r>
            <a:r>
              <a:rPr lang="fr-FR" sz="2400" dirty="0" err="1"/>
              <a:t>dataset</a:t>
            </a:r>
            <a:r>
              <a:rPr lang="fr-FR" sz="2400" dirty="0"/>
              <a:t> .  &lt;</a:t>
            </a:r>
            <a:r>
              <a:rPr lang="fr-FR" sz="2400" dirty="0" err="1"/>
              <a:t>createNewWithTransform</a:t>
            </a:r>
            <a:r>
              <a:rPr lang="fr-FR" sz="2400" dirty="0"/>
              <a:t>&gt; ( … )</a:t>
            </a:r>
          </a:p>
          <a:p>
            <a:r>
              <a:rPr lang="fr-FR" sz="2400" dirty="0"/>
              <a:t>Example: </a:t>
            </a:r>
            <a:r>
              <a:rPr lang="fr-FR" sz="2400" dirty="0" err="1"/>
              <a:t>chain</a:t>
            </a:r>
            <a:r>
              <a:rPr lang="fr-FR" sz="2400" dirty="0"/>
              <a:t> </a:t>
            </a:r>
            <a:r>
              <a:rPr lang="fr-FR" sz="2400" dirty="0" err="1"/>
              <a:t>method</a:t>
            </a:r>
            <a:endParaRPr lang="fr-FR" sz="2400" dirty="0"/>
          </a:p>
          <a:p>
            <a:r>
              <a:rPr lang="fr-FR" sz="2400" dirty="0"/>
              <a:t>   </a:t>
            </a:r>
            <a:r>
              <a:rPr lang="fr-FR" sz="2400" dirty="0" err="1"/>
              <a:t>dataset</a:t>
            </a:r>
            <a:r>
              <a:rPr lang="fr-FR" sz="2400" dirty="0"/>
              <a:t> = </a:t>
            </a:r>
            <a:r>
              <a:rPr lang="fr-FR" sz="2400" dirty="0" err="1"/>
              <a:t>ds</a:t>
            </a:r>
            <a:r>
              <a:rPr lang="fr-FR" sz="2400" dirty="0"/>
              <a:t> .</a:t>
            </a:r>
            <a:r>
              <a:rPr lang="fr-FR" sz="2400" dirty="0" err="1"/>
              <a:t>filter</a:t>
            </a:r>
            <a:r>
              <a:rPr lang="fr-FR" sz="2400" dirty="0"/>
              <a:t>(..) .</a:t>
            </a:r>
            <a:r>
              <a:rPr lang="fr-FR" sz="2400" dirty="0" err="1"/>
              <a:t>filter</a:t>
            </a:r>
            <a:r>
              <a:rPr lang="fr-FR" sz="2400" dirty="0"/>
              <a:t>(..) .</a:t>
            </a:r>
            <a:r>
              <a:rPr lang="fr-FR" sz="2400" dirty="0" err="1"/>
              <a:t>map</a:t>
            </a:r>
            <a:r>
              <a:rPr lang="fr-FR" sz="2400" dirty="0"/>
              <a:t>(..) .</a:t>
            </a:r>
            <a:r>
              <a:rPr lang="fr-FR" sz="2400" dirty="0" err="1"/>
              <a:t>groupBy</a:t>
            </a:r>
            <a:r>
              <a:rPr lang="fr-FR" sz="2400" dirty="0"/>
              <a:t>(..),</a:t>
            </a:r>
          </a:p>
          <a:p>
            <a:endParaRPr lang="fr-FR" sz="2400" dirty="0"/>
          </a:p>
          <a:p>
            <a:r>
              <a:rPr lang="fr-FR" sz="2400" dirty="0"/>
              <a:t>&lt;</a:t>
            </a:r>
            <a:r>
              <a:rPr lang="fr-FR" sz="2400" dirty="0" err="1"/>
              <a:t>Result</a:t>
            </a:r>
            <a:r>
              <a:rPr lang="fr-FR" sz="2400" dirty="0"/>
              <a:t>&gt; = </a:t>
            </a:r>
            <a:r>
              <a:rPr lang="fr-FR" sz="2400" dirty="0" err="1"/>
              <a:t>dataset</a:t>
            </a:r>
            <a:r>
              <a:rPr lang="fr-FR" sz="2400" dirty="0"/>
              <a:t>. &lt;action&gt; ();</a:t>
            </a:r>
          </a:p>
          <a:p>
            <a:r>
              <a:rPr lang="fr-FR" sz="2400" dirty="0" err="1"/>
              <a:t>example</a:t>
            </a:r>
            <a:r>
              <a:rPr lang="fr-FR" sz="2400" dirty="0"/>
              <a:t>:   long </a:t>
            </a:r>
            <a:r>
              <a:rPr lang="fr-FR" sz="2400" dirty="0" err="1"/>
              <a:t>result</a:t>
            </a:r>
            <a:r>
              <a:rPr lang="fr-FR" sz="2400" dirty="0"/>
              <a:t> = </a:t>
            </a:r>
            <a:r>
              <a:rPr lang="fr-FR" sz="2400" dirty="0" err="1"/>
              <a:t>dataset</a:t>
            </a:r>
            <a:r>
              <a:rPr lang="fr-FR" sz="2400" dirty="0"/>
              <a:t>.  count ();</a:t>
            </a:r>
          </a:p>
          <a:p>
            <a:endParaRPr lang="fr-FR" sz="2400" dirty="0"/>
          </a:p>
        </p:txBody>
      </p:sp>
      <p:sp>
        <p:nvSpPr>
          <p:cNvPr id="5" name="&quot;Not Allowed&quot; Symbol 4">
            <a:extLst>
              <a:ext uri="{FF2B5EF4-FFF2-40B4-BE49-F238E27FC236}">
                <a16:creationId xmlns:a16="http://schemas.microsoft.com/office/drawing/2014/main" id="{326F5C27-6EAF-E3B6-562E-B4CE4974575F}"/>
              </a:ext>
            </a:extLst>
          </p:cNvPr>
          <p:cNvSpPr/>
          <p:nvPr/>
        </p:nvSpPr>
        <p:spPr>
          <a:xfrm>
            <a:off x="2020289" y="2894548"/>
            <a:ext cx="881380" cy="871190"/>
          </a:xfrm>
          <a:prstGeom prst="noSmoking">
            <a:avLst>
              <a:gd name="adj" fmla="val 1159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BE51489F-D8B0-D623-ABDE-0468A3747F89}"/>
              </a:ext>
            </a:extLst>
          </p:cNvPr>
          <p:cNvSpPr/>
          <p:nvPr/>
        </p:nvSpPr>
        <p:spPr>
          <a:xfrm>
            <a:off x="2678229" y="4056584"/>
            <a:ext cx="296606" cy="1049049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74252189-FCE2-5C90-D340-C3B82CAB9BE8}"/>
              </a:ext>
            </a:extLst>
          </p:cNvPr>
          <p:cNvSpPr/>
          <p:nvPr/>
        </p:nvSpPr>
        <p:spPr>
          <a:xfrm>
            <a:off x="2626623" y="5574279"/>
            <a:ext cx="343364" cy="945594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A7535E-4E54-BDFE-7BAE-D596AF572A5A}"/>
              </a:ext>
            </a:extLst>
          </p:cNvPr>
          <p:cNvSpPr txBox="1"/>
          <p:nvPr/>
        </p:nvSpPr>
        <p:spPr>
          <a:xfrm>
            <a:off x="1212367" y="4326821"/>
            <a:ext cx="147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Transform</a:t>
            </a:r>
            <a:endParaRPr lang="fr-FR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D09F02-E15A-4E58-097F-869A9157B1FE}"/>
              </a:ext>
            </a:extLst>
          </p:cNvPr>
          <p:cNvSpPr txBox="1"/>
          <p:nvPr/>
        </p:nvSpPr>
        <p:spPr>
          <a:xfrm>
            <a:off x="1383124" y="5816243"/>
            <a:ext cx="1011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Action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02454167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E42BB-5BD0-490D-8D23-8A51454F7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560" y="-23262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</a:t>
            </a:r>
            <a:r>
              <a:rPr lang="fr-FR" dirty="0" err="1"/>
              <a:t>operations</a:t>
            </a:r>
            <a:r>
              <a:rPr lang="fr-FR" dirty="0"/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7D6D44-188E-86D1-FF58-3AEBD4296895}"/>
              </a:ext>
            </a:extLst>
          </p:cNvPr>
          <p:cNvSpPr txBox="1"/>
          <p:nvPr/>
        </p:nvSpPr>
        <p:spPr>
          <a:xfrm>
            <a:off x="5704840" y="1441200"/>
            <a:ext cx="5176353" cy="51706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Dataset</a:t>
            </a:r>
            <a:r>
              <a:rPr lang="fr-FR" dirty="0"/>
              <a:t>&lt;T1&gt;   ds1 =  </a:t>
            </a:r>
            <a:r>
              <a:rPr lang="fr-FR" dirty="0" err="1"/>
              <a:t>spark.read</a:t>
            </a:r>
            <a:r>
              <a:rPr lang="fr-FR" dirty="0"/>
              <a:t> ….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Dataset</a:t>
            </a:r>
            <a:r>
              <a:rPr lang="fr-FR" dirty="0"/>
              <a:t>&lt;T2&gt;    ds2 =  ds1.map(   x -&gt; f(x)  );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Dataset</a:t>
            </a:r>
            <a:r>
              <a:rPr lang="fr-FR" dirty="0"/>
              <a:t>&lt;Row&gt;  ds3 =  ds2.toDF();</a:t>
            </a:r>
          </a:p>
          <a:p>
            <a:endParaRPr lang="fr-FR" dirty="0"/>
          </a:p>
          <a:p>
            <a:r>
              <a:rPr lang="fr-FR" dirty="0" err="1"/>
              <a:t>Dataset</a:t>
            </a:r>
            <a:r>
              <a:rPr lang="fr-FR" dirty="0"/>
              <a:t>&lt;Row&gt;  ds4 =  ds3 .filter(  « col &gt;= value »)</a:t>
            </a:r>
            <a:br>
              <a:rPr lang="fr-FR" dirty="0"/>
            </a:br>
            <a:r>
              <a:rPr lang="fr-FR" dirty="0"/>
              <a:t>                                              .</a:t>
            </a:r>
            <a:r>
              <a:rPr lang="fr-FR" dirty="0" err="1"/>
              <a:t>filter</a:t>
            </a:r>
            <a:r>
              <a:rPr lang="fr-FR" dirty="0"/>
              <a:t>( x -&gt; g(x) )</a:t>
            </a:r>
            <a:br>
              <a:rPr lang="fr-FR" dirty="0"/>
            </a:br>
            <a:r>
              <a:rPr lang="fr-FR" dirty="0"/>
              <a:t>                                              .</a:t>
            </a:r>
            <a:r>
              <a:rPr lang="fr-FR" dirty="0" err="1"/>
              <a:t>map</a:t>
            </a:r>
            <a:r>
              <a:rPr lang="fr-FR" dirty="0"/>
              <a:t>( y -&gt; h(y) );</a:t>
            </a:r>
          </a:p>
          <a:p>
            <a:endParaRPr lang="fr-FR" dirty="0"/>
          </a:p>
          <a:p>
            <a:r>
              <a:rPr lang="fr-FR" dirty="0"/>
              <a:t>…</a:t>
            </a:r>
          </a:p>
          <a:p>
            <a:r>
              <a:rPr lang="fr-FR" dirty="0" err="1"/>
              <a:t>Dataset</a:t>
            </a:r>
            <a:r>
              <a:rPr lang="fr-FR" dirty="0"/>
              <a:t>&lt;Row&gt;  </a:t>
            </a:r>
            <a:r>
              <a:rPr lang="fr-FR" dirty="0" err="1"/>
              <a:t>dsN</a:t>
            </a:r>
            <a:r>
              <a:rPr lang="fr-FR" dirty="0"/>
              <a:t> =   ds4  .    </a:t>
            </a:r>
            <a:r>
              <a:rPr lang="fr-FR" dirty="0" err="1"/>
              <a:t>join</a:t>
            </a:r>
            <a:r>
              <a:rPr lang="fr-FR" dirty="0"/>
              <a:t>( </a:t>
            </a:r>
            <a:r>
              <a:rPr lang="fr-FR" dirty="0" err="1"/>
              <a:t>dsJoined</a:t>
            </a:r>
            <a:r>
              <a:rPr lang="fr-FR" dirty="0"/>
              <a:t>)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sz="2400" dirty="0" err="1"/>
              <a:t>ds</a:t>
            </a:r>
            <a:r>
              <a:rPr lang="fr-FR" sz="2400" dirty="0"/>
              <a:t> . </a:t>
            </a:r>
            <a:r>
              <a:rPr lang="fr-FR" sz="2400" b="1" dirty="0"/>
              <a:t>show</a:t>
            </a:r>
            <a:r>
              <a:rPr lang="fr-FR" sz="2400" dirty="0"/>
              <a:t>();  // =&gt; TRIGGER COMPUTE !!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DB9C511-2A58-C4ED-F08D-4AD824C88E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4520079"/>
              </p:ext>
            </p:extLst>
          </p:nvPr>
        </p:nvGraphicFramePr>
        <p:xfrm>
          <a:off x="3718904" y="1441200"/>
          <a:ext cx="793241" cy="450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47C7AE1D-649B-71AA-15B5-1A06E63A86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18904" y="1441200"/>
                        <a:ext cx="793241" cy="450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Arrow: Right 5">
            <a:extLst>
              <a:ext uri="{FF2B5EF4-FFF2-40B4-BE49-F238E27FC236}">
                <a16:creationId xmlns:a16="http://schemas.microsoft.com/office/drawing/2014/main" id="{DFC59315-5088-390E-2339-6E4840516449}"/>
              </a:ext>
            </a:extLst>
          </p:cNvPr>
          <p:cNvSpPr/>
          <p:nvPr/>
        </p:nvSpPr>
        <p:spPr>
          <a:xfrm rot="2221328">
            <a:off x="2726526" y="1205647"/>
            <a:ext cx="926009" cy="3320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9D4D29-0EBE-8093-4A0D-8D9E6A29D283}"/>
              </a:ext>
            </a:extLst>
          </p:cNvPr>
          <p:cNvSpPr txBox="1"/>
          <p:nvPr/>
        </p:nvSpPr>
        <p:spPr>
          <a:xfrm>
            <a:off x="2274270" y="83739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…</a:t>
            </a:r>
          </a:p>
        </p:txBody>
      </p:sp>
      <p:sp>
        <p:nvSpPr>
          <p:cNvPr id="8" name="Arrow: Curved Left 7">
            <a:extLst>
              <a:ext uri="{FF2B5EF4-FFF2-40B4-BE49-F238E27FC236}">
                <a16:creationId xmlns:a16="http://schemas.microsoft.com/office/drawing/2014/main" id="{CF04E651-E990-60E0-8B5E-281EEB47279C}"/>
              </a:ext>
            </a:extLst>
          </p:cNvPr>
          <p:cNvSpPr/>
          <p:nvPr/>
        </p:nvSpPr>
        <p:spPr>
          <a:xfrm>
            <a:off x="4220080" y="1920406"/>
            <a:ext cx="234785" cy="450851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69517D-652C-9B07-310F-820E0B474294}"/>
              </a:ext>
            </a:extLst>
          </p:cNvPr>
          <p:cNvSpPr txBox="1"/>
          <p:nvPr/>
        </p:nvSpPr>
        <p:spPr>
          <a:xfrm>
            <a:off x="3858883" y="1469555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ds1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B1BEB85E-B6B0-E267-42E7-8F55BC72C4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50340"/>
              </p:ext>
            </p:extLst>
          </p:nvPr>
        </p:nvGraphicFramePr>
        <p:xfrm>
          <a:off x="3779017" y="2397087"/>
          <a:ext cx="793241" cy="369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ADB9C511-2A58-C4ED-F08D-4AD824C88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79017" y="2397087"/>
                        <a:ext cx="793241" cy="369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D4BB357-9197-76A6-7A41-B43ADA785EE6}"/>
              </a:ext>
            </a:extLst>
          </p:cNvPr>
          <p:cNvSpPr txBox="1"/>
          <p:nvPr/>
        </p:nvSpPr>
        <p:spPr>
          <a:xfrm>
            <a:off x="3900404" y="2397086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ds2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6B37236-D670-897C-18BC-4466CEF351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5745413"/>
              </p:ext>
            </p:extLst>
          </p:nvPr>
        </p:nvGraphicFramePr>
        <p:xfrm>
          <a:off x="3808256" y="4282174"/>
          <a:ext cx="793241" cy="3084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B1BEB85E-B6B0-E267-42E7-8F55BC72C4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08256" y="4282174"/>
                        <a:ext cx="793241" cy="3084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74FE63D8-5D82-455E-6F1F-1DBDBBA9F2DB}"/>
              </a:ext>
            </a:extLst>
          </p:cNvPr>
          <p:cNvSpPr txBox="1"/>
          <p:nvPr/>
        </p:nvSpPr>
        <p:spPr>
          <a:xfrm>
            <a:off x="3944846" y="428217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ds4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28A26B0F-F942-E11C-E161-E8FD6CA8DE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4303683"/>
              </p:ext>
            </p:extLst>
          </p:nvPr>
        </p:nvGraphicFramePr>
        <p:xfrm>
          <a:off x="4512612" y="3607870"/>
          <a:ext cx="793241" cy="2733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B1BEB85E-B6B0-E267-42E7-8F55BC72C4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12612" y="3607870"/>
                        <a:ext cx="793241" cy="2733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637F367-CD16-FCBC-925B-1333BAA048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0866743"/>
              </p:ext>
            </p:extLst>
          </p:nvPr>
        </p:nvGraphicFramePr>
        <p:xfrm>
          <a:off x="4512145" y="3916780"/>
          <a:ext cx="793241" cy="2733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28A26B0F-F942-E11C-E161-E8FD6CA8D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12145" y="3916780"/>
                        <a:ext cx="793241" cy="2733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Arrow: Curved Left 16">
            <a:extLst>
              <a:ext uri="{FF2B5EF4-FFF2-40B4-BE49-F238E27FC236}">
                <a16:creationId xmlns:a16="http://schemas.microsoft.com/office/drawing/2014/main" id="{B9D595BA-A148-D9BA-5540-174862BAF7B5}"/>
              </a:ext>
            </a:extLst>
          </p:cNvPr>
          <p:cNvSpPr/>
          <p:nvPr/>
        </p:nvSpPr>
        <p:spPr>
          <a:xfrm>
            <a:off x="4264522" y="2766419"/>
            <a:ext cx="234785" cy="450851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B788FF72-EEC0-235F-4E3A-60DF2B99C0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2422559"/>
              </p:ext>
            </p:extLst>
          </p:nvPr>
        </p:nvGraphicFramePr>
        <p:xfrm>
          <a:off x="3823459" y="3278161"/>
          <a:ext cx="793241" cy="3084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B1BEB85E-B6B0-E267-42E7-8F55BC72C4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23459" y="3278161"/>
                        <a:ext cx="793241" cy="3084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5F31FB01-96F2-FBD6-D8D3-80EF6E9B29E6}"/>
              </a:ext>
            </a:extLst>
          </p:cNvPr>
          <p:cNvSpPr txBox="1"/>
          <p:nvPr/>
        </p:nvSpPr>
        <p:spPr>
          <a:xfrm>
            <a:off x="3944846" y="3278161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ds3</a:t>
            </a:r>
          </a:p>
        </p:txBody>
      </p:sp>
      <p:sp>
        <p:nvSpPr>
          <p:cNvPr id="12" name="Arrow: Curved Left 11">
            <a:extLst>
              <a:ext uri="{FF2B5EF4-FFF2-40B4-BE49-F238E27FC236}">
                <a16:creationId xmlns:a16="http://schemas.microsoft.com/office/drawing/2014/main" id="{19F57145-B699-307E-C46D-B7C2A9E17C21}"/>
              </a:ext>
            </a:extLst>
          </p:cNvPr>
          <p:cNvSpPr/>
          <p:nvPr/>
        </p:nvSpPr>
        <p:spPr>
          <a:xfrm>
            <a:off x="4308249" y="3595399"/>
            <a:ext cx="351710" cy="64276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265B9010-8A71-FE92-66D8-A7E89CB754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6303108"/>
              </p:ext>
            </p:extLst>
          </p:nvPr>
        </p:nvGraphicFramePr>
        <p:xfrm>
          <a:off x="3858883" y="5113509"/>
          <a:ext cx="793241" cy="3084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6B37236-D670-897C-18BC-4466CEF351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58883" y="5113509"/>
                        <a:ext cx="793241" cy="3084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9F1D36F-FB82-472A-00C3-954367812697}"/>
              </a:ext>
            </a:extLst>
          </p:cNvPr>
          <p:cNvSpPr txBox="1"/>
          <p:nvPr/>
        </p:nvSpPr>
        <p:spPr>
          <a:xfrm>
            <a:off x="3995473" y="5113509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dsN</a:t>
            </a:r>
            <a:endParaRPr lang="fr-FR" dirty="0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DA885F2A-8518-10E8-081C-CCC33417CA9A}"/>
              </a:ext>
            </a:extLst>
          </p:cNvPr>
          <p:cNvSpPr/>
          <p:nvPr/>
        </p:nvSpPr>
        <p:spPr>
          <a:xfrm rot="5400000">
            <a:off x="4066611" y="4728881"/>
            <a:ext cx="400456" cy="2106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43152CB0-FE26-1C73-F519-FD189BFCC69C}"/>
              </a:ext>
            </a:extLst>
          </p:cNvPr>
          <p:cNvSpPr/>
          <p:nvPr/>
        </p:nvSpPr>
        <p:spPr>
          <a:xfrm rot="2664194">
            <a:off x="3816422" y="4823927"/>
            <a:ext cx="349440" cy="1888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84202815-ED7C-C99F-4901-F1670CE3AD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4202667"/>
              </p:ext>
            </p:extLst>
          </p:nvPr>
        </p:nvGraphicFramePr>
        <p:xfrm>
          <a:off x="2616917" y="4671105"/>
          <a:ext cx="1174657" cy="3084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6B37236-D670-897C-18BC-4466CEF351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616917" y="4671105"/>
                        <a:ext cx="1174657" cy="3084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C7223CA9-DC3E-D636-D4DD-68624B65E467}"/>
              </a:ext>
            </a:extLst>
          </p:cNvPr>
          <p:cNvSpPr txBox="1"/>
          <p:nvPr/>
        </p:nvSpPr>
        <p:spPr>
          <a:xfrm>
            <a:off x="2757142" y="4640659"/>
            <a:ext cx="1084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dsJoined</a:t>
            </a:r>
            <a:endParaRPr lang="fr-FR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7996DF4C-92B1-ABE1-314B-5F7C6168DB69}"/>
              </a:ext>
            </a:extLst>
          </p:cNvPr>
          <p:cNvSpPr/>
          <p:nvPr/>
        </p:nvSpPr>
        <p:spPr>
          <a:xfrm rot="2221328">
            <a:off x="4572483" y="5705837"/>
            <a:ext cx="926009" cy="3320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35D46269-6C7D-5F55-8B84-D3A0DE9FE163}"/>
              </a:ext>
            </a:extLst>
          </p:cNvPr>
          <p:cNvSpPr/>
          <p:nvPr/>
        </p:nvSpPr>
        <p:spPr>
          <a:xfrm>
            <a:off x="2001520" y="837399"/>
            <a:ext cx="343364" cy="945594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1CE9CFCD-652C-D105-F66D-E8B0A107B459}"/>
              </a:ext>
            </a:extLst>
          </p:cNvPr>
          <p:cNvSpPr/>
          <p:nvPr/>
        </p:nvSpPr>
        <p:spPr>
          <a:xfrm>
            <a:off x="1975082" y="1986212"/>
            <a:ext cx="343364" cy="3586547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9EE9694B-6056-314F-5668-CAF93A12B3AD}"/>
              </a:ext>
            </a:extLst>
          </p:cNvPr>
          <p:cNvSpPr/>
          <p:nvPr/>
        </p:nvSpPr>
        <p:spPr>
          <a:xfrm>
            <a:off x="1975082" y="5763553"/>
            <a:ext cx="343364" cy="945594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E521CBB-6EC9-BB1A-FC86-E7F3E23B47D5}"/>
              </a:ext>
            </a:extLst>
          </p:cNvPr>
          <p:cNvSpPr txBox="1"/>
          <p:nvPr/>
        </p:nvSpPr>
        <p:spPr>
          <a:xfrm>
            <a:off x="834394" y="1125530"/>
            <a:ext cx="1017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Create</a:t>
            </a:r>
            <a:endParaRPr lang="fr-FR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0D176D-E26D-BE49-1E85-FBB2052935C6}"/>
              </a:ext>
            </a:extLst>
          </p:cNvPr>
          <p:cNvSpPr txBox="1"/>
          <p:nvPr/>
        </p:nvSpPr>
        <p:spPr>
          <a:xfrm>
            <a:off x="403570" y="3513726"/>
            <a:ext cx="147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Transform</a:t>
            </a:r>
            <a:endParaRPr lang="fr-FR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A2545C2-1C36-4046-2D51-D865F6BF069D}"/>
              </a:ext>
            </a:extLst>
          </p:cNvPr>
          <p:cNvSpPr txBox="1"/>
          <p:nvPr/>
        </p:nvSpPr>
        <p:spPr>
          <a:xfrm>
            <a:off x="701339" y="5955983"/>
            <a:ext cx="1011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Action</a:t>
            </a:r>
            <a:endParaRPr lang="fr-FR" b="1" dirty="0"/>
          </a:p>
        </p:txBody>
      </p:sp>
      <p:pic>
        <p:nvPicPr>
          <p:cNvPr id="3" name="Picture 2" descr="lazy girl sleeping on work unproductive workers cute cartoon illustration  1893571 Vector Art at Vecteezy">
            <a:extLst>
              <a:ext uri="{FF2B5EF4-FFF2-40B4-BE49-F238E27FC236}">
                <a16:creationId xmlns:a16="http://schemas.microsoft.com/office/drawing/2014/main" id="{C770ED1F-612C-DE5A-AC56-6DD13AFBB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1193" y="2018145"/>
            <a:ext cx="779737" cy="779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CPU X : Infos Smartphones – Applications sur Google Play">
            <a:extLst>
              <a:ext uri="{FF2B5EF4-FFF2-40B4-BE49-F238E27FC236}">
                <a16:creationId xmlns:a16="http://schemas.microsoft.com/office/drawing/2014/main" id="{BDD77E29-73D7-3200-30B0-B88BB033B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8360" y="5718773"/>
            <a:ext cx="908079" cy="908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 descr="lazy girl sleeping on work unproductive workers cute cartoon illustration  1893571 Vector Art at Vecteezy">
            <a:extLst>
              <a:ext uri="{FF2B5EF4-FFF2-40B4-BE49-F238E27FC236}">
                <a16:creationId xmlns:a16="http://schemas.microsoft.com/office/drawing/2014/main" id="{3ED618EA-FC17-E2A7-3EC5-268ABB985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3869" y="3429000"/>
            <a:ext cx="779737" cy="779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7" descr="lazy girl sleeping on work unproductive workers cute cartoon illustration  1893571 Vector Art at Vecteezy">
            <a:extLst>
              <a:ext uri="{FF2B5EF4-FFF2-40B4-BE49-F238E27FC236}">
                <a16:creationId xmlns:a16="http://schemas.microsoft.com/office/drawing/2014/main" id="{BE6CAF30-6052-319D-3ED2-7EE494256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1191" y="4728640"/>
            <a:ext cx="779737" cy="779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46892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E271D-801A-2B53-AAAB-BB603E55B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Doc (3/4)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D2E07E-6648-EB1C-899E-C7366B939480}"/>
              </a:ext>
            </a:extLst>
          </p:cNvPr>
          <p:cNvSpPr txBox="1"/>
          <p:nvPr/>
        </p:nvSpPr>
        <p:spPr>
          <a:xfrm>
            <a:off x="1920723" y="2003886"/>
            <a:ext cx="1159691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 err="1"/>
              <a:t>Internally</a:t>
            </a:r>
            <a:r>
              <a:rPr lang="fr-FR" sz="2800" dirty="0"/>
              <a:t>, a </a:t>
            </a:r>
            <a:r>
              <a:rPr lang="fr-FR" sz="2800" dirty="0" err="1"/>
              <a:t>Dataset</a:t>
            </a:r>
            <a:r>
              <a:rPr lang="fr-FR" sz="2800" dirty="0"/>
              <a:t> </a:t>
            </a:r>
            <a:r>
              <a:rPr lang="fr-FR" sz="2800" dirty="0" err="1"/>
              <a:t>represents</a:t>
            </a:r>
            <a:r>
              <a:rPr lang="fr-FR" sz="2800" dirty="0"/>
              <a:t> a </a:t>
            </a:r>
            <a:r>
              <a:rPr lang="fr-FR" sz="2800" dirty="0" err="1"/>
              <a:t>logical</a:t>
            </a:r>
            <a:r>
              <a:rPr lang="fr-FR" sz="2800" dirty="0"/>
              <a:t> plan </a:t>
            </a:r>
          </a:p>
          <a:p>
            <a:r>
              <a:rPr lang="fr-FR" sz="2800" dirty="0"/>
              <a:t>   </a:t>
            </a:r>
            <a:r>
              <a:rPr lang="fr-FR" sz="2800" dirty="0" err="1"/>
              <a:t>that</a:t>
            </a:r>
            <a:r>
              <a:rPr lang="fr-FR" sz="2800" dirty="0"/>
              <a:t> </a:t>
            </a:r>
            <a:r>
              <a:rPr lang="fr-FR" sz="2800" b="1" dirty="0" err="1"/>
              <a:t>describes</a:t>
            </a:r>
            <a:r>
              <a:rPr lang="fr-FR" sz="2800" b="1" dirty="0"/>
              <a:t> </a:t>
            </a:r>
            <a:r>
              <a:rPr lang="fr-FR" sz="2800" dirty="0"/>
              <a:t>the computation </a:t>
            </a:r>
            <a:r>
              <a:rPr lang="fr-FR" sz="2800" dirty="0" err="1"/>
              <a:t>required</a:t>
            </a:r>
            <a:r>
              <a:rPr lang="fr-FR" sz="2800" dirty="0"/>
              <a:t> </a:t>
            </a:r>
            <a:r>
              <a:rPr lang="fr-FR" sz="2800" b="1" dirty="0"/>
              <a:t>to </a:t>
            </a:r>
            <a:r>
              <a:rPr lang="fr-FR" sz="2800" b="1" dirty="0" err="1"/>
              <a:t>produce</a:t>
            </a:r>
            <a:r>
              <a:rPr lang="fr-FR" sz="2800" b="1" dirty="0"/>
              <a:t> the data</a:t>
            </a:r>
            <a:r>
              <a:rPr lang="fr-FR" sz="2800" dirty="0"/>
              <a:t>.</a:t>
            </a:r>
          </a:p>
          <a:p>
            <a:endParaRPr lang="fr-FR" sz="2800" dirty="0"/>
          </a:p>
          <a:p>
            <a:r>
              <a:rPr lang="fr-FR" sz="2800" dirty="0" err="1"/>
              <a:t>When</a:t>
            </a:r>
            <a:r>
              <a:rPr lang="fr-FR" sz="2800" dirty="0"/>
              <a:t> an action </a:t>
            </a:r>
            <a:r>
              <a:rPr lang="fr-FR" sz="2800" dirty="0" err="1"/>
              <a:t>is</a:t>
            </a:r>
            <a:r>
              <a:rPr lang="fr-FR" sz="2800" dirty="0"/>
              <a:t> </a:t>
            </a:r>
            <a:r>
              <a:rPr lang="fr-FR" sz="2800" dirty="0" err="1"/>
              <a:t>invoked</a:t>
            </a:r>
            <a:r>
              <a:rPr lang="fr-FR" sz="2800" dirty="0"/>
              <a:t>, </a:t>
            </a:r>
          </a:p>
          <a:p>
            <a:r>
              <a:rPr lang="fr-FR" sz="2800" dirty="0"/>
              <a:t>      </a:t>
            </a:r>
            <a:r>
              <a:rPr lang="fr-FR" sz="2800" dirty="0" err="1"/>
              <a:t>Spark's</a:t>
            </a:r>
            <a:r>
              <a:rPr lang="fr-FR" sz="2800" dirty="0"/>
              <a:t> </a:t>
            </a:r>
            <a:r>
              <a:rPr lang="fr-FR" sz="2800" dirty="0" err="1"/>
              <a:t>query</a:t>
            </a:r>
            <a:r>
              <a:rPr lang="fr-FR" sz="2800" dirty="0"/>
              <a:t> </a:t>
            </a:r>
            <a:r>
              <a:rPr lang="fr-FR" sz="2800" dirty="0" err="1"/>
              <a:t>optimizer</a:t>
            </a:r>
            <a:r>
              <a:rPr lang="fr-FR" sz="2800" dirty="0"/>
              <a:t> </a:t>
            </a:r>
            <a:r>
              <a:rPr lang="fr-FR" sz="2800" dirty="0" err="1"/>
              <a:t>optimizes</a:t>
            </a:r>
            <a:r>
              <a:rPr lang="fr-FR" sz="2800" dirty="0"/>
              <a:t> the </a:t>
            </a:r>
            <a:r>
              <a:rPr lang="fr-FR" sz="2800" b="1" dirty="0" err="1"/>
              <a:t>logical</a:t>
            </a:r>
            <a:r>
              <a:rPr lang="fr-FR" sz="2800" b="1" dirty="0"/>
              <a:t> plan</a:t>
            </a:r>
            <a:r>
              <a:rPr lang="fr-FR" sz="2800" dirty="0"/>
              <a:t> </a:t>
            </a:r>
          </a:p>
          <a:p>
            <a:r>
              <a:rPr lang="fr-FR" sz="2800" dirty="0"/>
              <a:t>      and </a:t>
            </a:r>
            <a:r>
              <a:rPr lang="fr-FR" sz="2800" dirty="0" err="1"/>
              <a:t>generates</a:t>
            </a:r>
            <a:r>
              <a:rPr lang="fr-FR" sz="2800" dirty="0"/>
              <a:t> a </a:t>
            </a:r>
            <a:r>
              <a:rPr lang="fr-FR" sz="2800" b="1" dirty="0" err="1"/>
              <a:t>physical</a:t>
            </a:r>
            <a:r>
              <a:rPr lang="fr-FR" sz="2800" b="1" dirty="0"/>
              <a:t> plan </a:t>
            </a:r>
          </a:p>
          <a:p>
            <a:r>
              <a:rPr lang="fr-FR" sz="2800" b="1" dirty="0"/>
              <a:t>      </a:t>
            </a:r>
            <a:r>
              <a:rPr lang="fr-FR" sz="2800" dirty="0"/>
              <a:t>for efficient </a:t>
            </a:r>
            <a:r>
              <a:rPr lang="fr-FR" sz="2800" dirty="0" err="1"/>
              <a:t>execution</a:t>
            </a:r>
            <a:r>
              <a:rPr lang="fr-FR" sz="2800" dirty="0"/>
              <a:t> in a </a:t>
            </a:r>
            <a:r>
              <a:rPr lang="fr-FR" sz="2800" dirty="0" err="1"/>
              <a:t>parallel</a:t>
            </a:r>
            <a:r>
              <a:rPr lang="fr-FR" sz="2800" dirty="0"/>
              <a:t> and </a:t>
            </a:r>
            <a:r>
              <a:rPr lang="fr-FR" sz="2800" dirty="0" err="1"/>
              <a:t>distributed</a:t>
            </a:r>
            <a:r>
              <a:rPr lang="fr-FR" sz="2800" dirty="0"/>
              <a:t> </a:t>
            </a:r>
            <a:r>
              <a:rPr lang="fr-FR" sz="2800" dirty="0" err="1"/>
              <a:t>manner</a:t>
            </a:r>
            <a:r>
              <a:rPr lang="fr-FR" sz="2800" dirty="0"/>
              <a:t>. </a:t>
            </a:r>
          </a:p>
          <a:p>
            <a:endParaRPr lang="fr-FR" sz="2800" dirty="0"/>
          </a:p>
          <a:p>
            <a:r>
              <a:rPr lang="fr-FR" sz="2800" dirty="0"/>
              <a:t>To explore.. Use ‘</a:t>
            </a:r>
            <a:r>
              <a:rPr lang="fr-FR" sz="2800" dirty="0" err="1"/>
              <a:t>explain</a:t>
            </a:r>
            <a:r>
              <a:rPr lang="fr-FR" sz="2800" dirty="0"/>
              <a:t> plan’</a:t>
            </a:r>
          </a:p>
        </p:txBody>
      </p:sp>
    </p:spTree>
    <p:extLst>
      <p:ext uri="{BB962C8B-B14F-4D97-AF65-F5344CB8AC3E}">
        <p14:creationId xmlns:p14="http://schemas.microsoft.com/office/powerpoint/2010/main" val="125112902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F922E-756D-5519-0EE0-AC53A817F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Internally</a:t>
            </a:r>
            <a:r>
              <a:rPr lang="fr-FR" dirty="0"/>
              <a:t>…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D340DA-FBDF-EC2E-171D-3CCC36685A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0304362"/>
              </p:ext>
            </p:extLst>
          </p:nvPr>
        </p:nvGraphicFramePr>
        <p:xfrm>
          <a:off x="279398" y="2491414"/>
          <a:ext cx="1949323" cy="155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994840" imgH="2434680" progId="PBrush">
                  <p:embed/>
                </p:oleObj>
              </mc:Choice>
              <mc:Fallback>
                <p:oleObj name="Bitmap Image" r:id="rId2" imgW="2994840" imgH="2434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E3F015D-5ACE-084F-C95B-47C4BB3B6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9398" y="2491414"/>
                        <a:ext cx="1949323" cy="155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E3F0BDC-B6A0-FD4F-D543-BF7B003BED47}"/>
              </a:ext>
            </a:extLst>
          </p:cNvPr>
          <p:cNvSpPr txBox="1"/>
          <p:nvPr/>
        </p:nvSpPr>
        <p:spPr>
          <a:xfrm>
            <a:off x="360462" y="2029749"/>
            <a:ext cx="211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err="1"/>
              <a:t>Dataset</a:t>
            </a:r>
            <a:r>
              <a:rPr lang="fr-FR" sz="2400" b="1" dirty="0"/>
              <a:t>&lt;T&gt;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F72F7B7-0A94-00B9-E45E-F01E76A87006}"/>
              </a:ext>
            </a:extLst>
          </p:cNvPr>
          <p:cNvCxnSpPr/>
          <p:nvPr/>
        </p:nvCxnSpPr>
        <p:spPr>
          <a:xfrm flipV="1">
            <a:off x="2021622" y="2809240"/>
            <a:ext cx="1198880" cy="45913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8A30311-177D-4401-B815-8C097007F796}"/>
              </a:ext>
            </a:extLst>
          </p:cNvPr>
          <p:cNvCxnSpPr>
            <a:cxnSpLocks/>
          </p:cNvCxnSpPr>
          <p:nvPr/>
        </p:nvCxnSpPr>
        <p:spPr>
          <a:xfrm>
            <a:off x="2021622" y="3472806"/>
            <a:ext cx="1244600" cy="2572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F4C8A77-83C1-5CAF-ACF9-1783B7804DF0}"/>
              </a:ext>
            </a:extLst>
          </p:cNvPr>
          <p:cNvSpPr txBox="1"/>
          <p:nvPr/>
        </p:nvSpPr>
        <p:spPr>
          <a:xfrm>
            <a:off x="7102058" y="1991806"/>
            <a:ext cx="211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err="1"/>
              <a:t>SparkSession</a:t>
            </a:r>
            <a:endParaRPr lang="fr-FR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32F62C-1B9D-2234-B66E-8AA78589BB7C}"/>
              </a:ext>
            </a:extLst>
          </p:cNvPr>
          <p:cNvSpPr txBox="1"/>
          <p:nvPr/>
        </p:nvSpPr>
        <p:spPr>
          <a:xfrm>
            <a:off x="9521757" y="2002912"/>
            <a:ext cx="211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err="1"/>
              <a:t>SparkContext</a:t>
            </a:r>
            <a:endParaRPr lang="fr-FR" sz="2400" b="1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8625C3-9B4B-F85D-A3C6-8FBF8AA9E2B2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8976360" y="2233745"/>
            <a:ext cx="54539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146238A-8F55-14E0-F25F-7E355088E6A7}"/>
              </a:ext>
            </a:extLst>
          </p:cNvPr>
          <p:cNvSpPr txBox="1"/>
          <p:nvPr/>
        </p:nvSpPr>
        <p:spPr>
          <a:xfrm>
            <a:off x="3311944" y="3459480"/>
            <a:ext cx="211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Encoder&lt;T&gt;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8E4D5A-ABB4-96F5-E016-45E42041AF64}"/>
              </a:ext>
            </a:extLst>
          </p:cNvPr>
          <p:cNvSpPr txBox="1"/>
          <p:nvPr/>
        </p:nvSpPr>
        <p:spPr>
          <a:xfrm>
            <a:off x="3311944" y="2535535"/>
            <a:ext cx="2570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err="1"/>
              <a:t>QueryExecution</a:t>
            </a:r>
            <a:endParaRPr lang="fr-FR" sz="2400" b="1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28A16B2-281C-56F6-DE18-8B9E83881185}"/>
              </a:ext>
            </a:extLst>
          </p:cNvPr>
          <p:cNvCxnSpPr/>
          <p:nvPr/>
        </p:nvCxnSpPr>
        <p:spPr>
          <a:xfrm flipV="1">
            <a:off x="5804119" y="2260581"/>
            <a:ext cx="1198880" cy="45913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87B28F2-3B2C-B481-4B52-C8C280DAFBB4}"/>
              </a:ext>
            </a:extLst>
          </p:cNvPr>
          <p:cNvSpPr txBox="1"/>
          <p:nvPr/>
        </p:nvSpPr>
        <p:spPr>
          <a:xfrm>
            <a:off x="7135778" y="3131506"/>
            <a:ext cx="211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err="1"/>
              <a:t>LogicalPlan</a:t>
            </a:r>
            <a:endParaRPr lang="fr-FR" sz="2400" b="1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A1220E-4A6D-AD2D-275A-31B686019071}"/>
              </a:ext>
            </a:extLst>
          </p:cNvPr>
          <p:cNvCxnSpPr>
            <a:cxnSpLocks/>
          </p:cNvCxnSpPr>
          <p:nvPr/>
        </p:nvCxnSpPr>
        <p:spPr>
          <a:xfrm>
            <a:off x="5804119" y="2856249"/>
            <a:ext cx="1198880" cy="5213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E03928A-18CF-8C73-3303-FF1E91A8730E}"/>
              </a:ext>
            </a:extLst>
          </p:cNvPr>
          <p:cNvSpPr txBox="1"/>
          <p:nvPr/>
        </p:nvSpPr>
        <p:spPr>
          <a:xfrm>
            <a:off x="7135778" y="5423418"/>
            <a:ext cx="211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err="1"/>
              <a:t>ExecutedPlan</a:t>
            </a:r>
            <a:endParaRPr lang="fr-FR" sz="2400" b="1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64AFD1F-3774-860B-9F63-85DA3EF9AF2E}"/>
              </a:ext>
            </a:extLst>
          </p:cNvPr>
          <p:cNvCxnSpPr>
            <a:cxnSpLocks/>
          </p:cNvCxnSpPr>
          <p:nvPr/>
        </p:nvCxnSpPr>
        <p:spPr>
          <a:xfrm>
            <a:off x="7828280" y="3647440"/>
            <a:ext cx="0" cy="612658"/>
          </a:xfrm>
          <a:prstGeom prst="straightConnector1">
            <a:avLst/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E326B6E-8EDC-B332-AECD-D84C9596F690}"/>
              </a:ext>
            </a:extLst>
          </p:cNvPr>
          <p:cNvCxnSpPr>
            <a:cxnSpLocks/>
          </p:cNvCxnSpPr>
          <p:nvPr/>
        </p:nvCxnSpPr>
        <p:spPr>
          <a:xfrm>
            <a:off x="9057640" y="5699760"/>
            <a:ext cx="1137920" cy="0"/>
          </a:xfrm>
          <a:prstGeom prst="straightConnector1">
            <a:avLst/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251A27D-7779-C07D-1D9B-511A6F7483BE}"/>
              </a:ext>
            </a:extLst>
          </p:cNvPr>
          <p:cNvSpPr txBox="1"/>
          <p:nvPr/>
        </p:nvSpPr>
        <p:spPr>
          <a:xfrm>
            <a:off x="10312400" y="5468927"/>
            <a:ext cx="944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RDD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3D55859-19C0-2C52-C4C8-501AFF2F934F}"/>
              </a:ext>
            </a:extLst>
          </p:cNvPr>
          <p:cNvSpPr txBox="1"/>
          <p:nvPr/>
        </p:nvSpPr>
        <p:spPr>
          <a:xfrm>
            <a:off x="9155152" y="5319322"/>
            <a:ext cx="1055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execute</a:t>
            </a:r>
            <a:r>
              <a:rPr lang="fr-FR" dirty="0"/>
              <a:t>()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8743A2-98CA-4DA6-CF84-6601203A2A21}"/>
              </a:ext>
            </a:extLst>
          </p:cNvPr>
          <p:cNvSpPr txBox="1"/>
          <p:nvPr/>
        </p:nvSpPr>
        <p:spPr>
          <a:xfrm>
            <a:off x="7950823" y="3714569"/>
            <a:ext cx="102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analyze</a:t>
            </a:r>
            <a:r>
              <a:rPr lang="fr-FR" dirty="0"/>
              <a:t>()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F7880D-48D5-4E49-C983-A492DC5344A6}"/>
              </a:ext>
            </a:extLst>
          </p:cNvPr>
          <p:cNvSpPr txBox="1"/>
          <p:nvPr/>
        </p:nvSpPr>
        <p:spPr>
          <a:xfrm>
            <a:off x="7102058" y="4377031"/>
            <a:ext cx="211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err="1"/>
              <a:t>AnalyzedPlan</a:t>
            </a:r>
            <a:endParaRPr lang="fr-FR" sz="24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4396D6A-12B0-2CF1-D7AF-4975294559F1}"/>
              </a:ext>
            </a:extLst>
          </p:cNvPr>
          <p:cNvSpPr txBox="1"/>
          <p:nvPr/>
        </p:nvSpPr>
        <p:spPr>
          <a:xfrm>
            <a:off x="10312400" y="4377030"/>
            <a:ext cx="142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err="1"/>
              <a:t>Schema</a:t>
            </a:r>
            <a:endParaRPr lang="fr-FR" sz="240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89767C-3750-574A-1F2D-208C003E5ABD}"/>
              </a:ext>
            </a:extLst>
          </p:cNvPr>
          <p:cNvSpPr txBox="1"/>
          <p:nvPr/>
        </p:nvSpPr>
        <p:spPr>
          <a:xfrm>
            <a:off x="9121432" y="4272935"/>
            <a:ext cx="947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shema</a:t>
            </a:r>
            <a:r>
              <a:rPr lang="fr-FR" dirty="0"/>
              <a:t>()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2CE9AC7-F31C-82B2-E2A3-D62D6E7162E4}"/>
              </a:ext>
            </a:extLst>
          </p:cNvPr>
          <p:cNvCxnSpPr>
            <a:cxnSpLocks/>
          </p:cNvCxnSpPr>
          <p:nvPr/>
        </p:nvCxnSpPr>
        <p:spPr>
          <a:xfrm>
            <a:off x="7828280" y="4894149"/>
            <a:ext cx="0" cy="612658"/>
          </a:xfrm>
          <a:prstGeom prst="straightConnector1">
            <a:avLst/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432E0C0-1BE6-5801-B3D8-2C2C3C2CF20E}"/>
              </a:ext>
            </a:extLst>
          </p:cNvPr>
          <p:cNvSpPr txBox="1"/>
          <p:nvPr/>
        </p:nvSpPr>
        <p:spPr>
          <a:xfrm>
            <a:off x="7950823" y="4961278"/>
            <a:ext cx="76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action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8392A06-15F2-D87A-49AA-7386916478D9}"/>
              </a:ext>
            </a:extLst>
          </p:cNvPr>
          <p:cNvCxnSpPr>
            <a:cxnSpLocks/>
          </p:cNvCxnSpPr>
          <p:nvPr/>
        </p:nvCxnSpPr>
        <p:spPr>
          <a:xfrm>
            <a:off x="9058251" y="4664763"/>
            <a:ext cx="11527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166348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9063-5D64-CD3A-52DC-A28691D54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Doc 4/4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0DBF82-CDDF-CD82-10DB-63C2D1C3FD73}"/>
              </a:ext>
            </a:extLst>
          </p:cNvPr>
          <p:cNvSpPr txBox="1"/>
          <p:nvPr/>
        </p:nvSpPr>
        <p:spPr>
          <a:xfrm>
            <a:off x="372534" y="1786750"/>
            <a:ext cx="1176141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To </a:t>
            </a:r>
            <a:r>
              <a:rPr lang="fr-FR" sz="2800" dirty="0" err="1"/>
              <a:t>efficiently</a:t>
            </a:r>
            <a:r>
              <a:rPr lang="fr-FR" sz="2800" dirty="0"/>
              <a:t> support </a:t>
            </a:r>
            <a:r>
              <a:rPr lang="fr-FR" sz="2800" dirty="0" err="1"/>
              <a:t>domain-specific</a:t>
            </a:r>
            <a:r>
              <a:rPr lang="fr-FR" sz="2800" dirty="0"/>
              <a:t> </a:t>
            </a:r>
            <a:r>
              <a:rPr lang="fr-FR" sz="2800" dirty="0" err="1"/>
              <a:t>objects</a:t>
            </a:r>
            <a:r>
              <a:rPr lang="fr-FR" sz="2800" dirty="0"/>
              <a:t>, an ‘Encoder’ </a:t>
            </a:r>
            <a:r>
              <a:rPr lang="fr-FR" sz="2800" dirty="0" err="1"/>
              <a:t>is</a:t>
            </a:r>
            <a:r>
              <a:rPr lang="fr-FR" sz="2800" dirty="0"/>
              <a:t> </a:t>
            </a:r>
            <a:r>
              <a:rPr lang="fr-FR" sz="2800" dirty="0" err="1"/>
              <a:t>required</a:t>
            </a:r>
            <a:r>
              <a:rPr lang="fr-FR" sz="2800" dirty="0"/>
              <a:t>. </a:t>
            </a:r>
          </a:p>
          <a:p>
            <a:endParaRPr lang="fr-FR" sz="2800" dirty="0"/>
          </a:p>
          <a:p>
            <a:r>
              <a:rPr lang="fr-FR" sz="2800" dirty="0"/>
              <a:t>The encoder </a:t>
            </a:r>
            <a:r>
              <a:rPr lang="fr-FR" sz="2800" dirty="0" err="1"/>
              <a:t>maps</a:t>
            </a:r>
            <a:r>
              <a:rPr lang="fr-FR" sz="2800" dirty="0"/>
              <a:t> the </a:t>
            </a:r>
            <a:r>
              <a:rPr lang="fr-FR" sz="2800" dirty="0" err="1"/>
              <a:t>domain</a:t>
            </a:r>
            <a:r>
              <a:rPr lang="fr-FR" sz="2800" dirty="0"/>
              <a:t> </a:t>
            </a:r>
            <a:r>
              <a:rPr lang="fr-FR" sz="2800" dirty="0" err="1"/>
              <a:t>specific</a:t>
            </a:r>
            <a:r>
              <a:rPr lang="fr-FR" sz="2800" dirty="0"/>
              <a:t> type `T` to </a:t>
            </a:r>
            <a:r>
              <a:rPr lang="fr-FR" sz="2800" dirty="0" err="1"/>
              <a:t>Spark's</a:t>
            </a:r>
            <a:r>
              <a:rPr lang="fr-FR" sz="2800" dirty="0"/>
              <a:t> </a:t>
            </a:r>
            <a:r>
              <a:rPr lang="fr-FR" sz="2800" dirty="0" err="1"/>
              <a:t>internal</a:t>
            </a:r>
            <a:r>
              <a:rPr lang="fr-FR" sz="2800" dirty="0"/>
              <a:t> type system. </a:t>
            </a:r>
          </a:p>
          <a:p>
            <a:r>
              <a:rPr lang="fr-FR" sz="2800" dirty="0"/>
              <a:t>  (…) to </a:t>
            </a:r>
            <a:r>
              <a:rPr lang="fr-FR" sz="2800" dirty="0" err="1"/>
              <a:t>generate</a:t>
            </a:r>
            <a:r>
              <a:rPr lang="fr-FR" sz="2800" dirty="0"/>
              <a:t> code at runtime</a:t>
            </a:r>
          </a:p>
          <a:p>
            <a:r>
              <a:rPr lang="fr-FR" sz="2800" dirty="0"/>
              <a:t>         to </a:t>
            </a:r>
            <a:r>
              <a:rPr lang="fr-FR" sz="2800" dirty="0" err="1"/>
              <a:t>serialize</a:t>
            </a:r>
            <a:r>
              <a:rPr lang="fr-FR" sz="2800" dirty="0"/>
              <a:t> </a:t>
            </a:r>
            <a:r>
              <a:rPr lang="fr-FR" sz="2800" dirty="0" err="1"/>
              <a:t>object</a:t>
            </a:r>
            <a:r>
              <a:rPr lang="fr-FR" sz="2800" dirty="0"/>
              <a:t> </a:t>
            </a:r>
            <a:r>
              <a:rPr lang="fr-FR" sz="2800" dirty="0" err="1"/>
              <a:t>into</a:t>
            </a:r>
            <a:r>
              <a:rPr lang="fr-FR" sz="2800" dirty="0"/>
              <a:t> a </a:t>
            </a:r>
            <a:r>
              <a:rPr lang="fr-FR" sz="2800" dirty="0" err="1"/>
              <a:t>much</a:t>
            </a:r>
            <a:r>
              <a:rPr lang="fr-FR" sz="2800" dirty="0"/>
              <a:t> efficient </a:t>
            </a:r>
            <a:r>
              <a:rPr lang="fr-FR" sz="2800" dirty="0" err="1"/>
              <a:t>binary</a:t>
            </a:r>
            <a:r>
              <a:rPr lang="fr-FR" sz="2800" dirty="0"/>
              <a:t> structure  </a:t>
            </a:r>
            <a:br>
              <a:rPr lang="fr-FR" sz="2800" dirty="0"/>
            </a:br>
            <a:r>
              <a:rPr lang="fr-FR" sz="2800" dirty="0"/>
              <a:t>  (..) </a:t>
            </a:r>
            <a:r>
              <a:rPr lang="fr-FR" sz="2800" dirty="0" err="1"/>
              <a:t>with</a:t>
            </a:r>
            <a:r>
              <a:rPr lang="fr-FR" sz="2800" dirty="0"/>
              <a:t> </a:t>
            </a:r>
            <a:r>
              <a:rPr lang="fr-FR" sz="2800" dirty="0" err="1"/>
              <a:t>lower</a:t>
            </a:r>
            <a:r>
              <a:rPr lang="fr-FR" sz="2800" dirty="0"/>
              <a:t> memory </a:t>
            </a:r>
            <a:r>
              <a:rPr lang="fr-FR" sz="2800" dirty="0" err="1"/>
              <a:t>footprint</a:t>
            </a:r>
            <a:r>
              <a:rPr lang="fr-FR" sz="2800" dirty="0"/>
              <a:t> </a:t>
            </a:r>
          </a:p>
          <a:p>
            <a:r>
              <a:rPr lang="fr-FR" sz="2800" dirty="0"/>
              <a:t>  (..) </a:t>
            </a:r>
            <a:r>
              <a:rPr lang="fr-FR" sz="2800" dirty="0" err="1"/>
              <a:t>optimized</a:t>
            </a:r>
            <a:r>
              <a:rPr lang="fr-FR" sz="2800" dirty="0"/>
              <a:t> for </a:t>
            </a:r>
            <a:r>
              <a:rPr lang="fr-FR" sz="2800" dirty="0" err="1"/>
              <a:t>processing</a:t>
            </a:r>
            <a:r>
              <a:rPr lang="fr-FR" sz="2800" dirty="0"/>
              <a:t> (e.g. in a </a:t>
            </a:r>
            <a:r>
              <a:rPr lang="fr-FR" sz="2800" dirty="0" err="1"/>
              <a:t>columnar</a:t>
            </a:r>
            <a:r>
              <a:rPr lang="fr-FR" sz="2800" dirty="0"/>
              <a:t> format). </a:t>
            </a:r>
          </a:p>
          <a:p>
            <a:endParaRPr lang="fr-FR" sz="2800" dirty="0"/>
          </a:p>
          <a:p>
            <a:endParaRPr lang="fr-FR" sz="2800" dirty="0"/>
          </a:p>
          <a:p>
            <a:r>
              <a:rPr lang="fr-FR" sz="2800" dirty="0"/>
              <a:t>To explore </a:t>
            </a:r>
            <a:r>
              <a:rPr lang="fr-FR" sz="2800" dirty="0" err="1"/>
              <a:t>representation</a:t>
            </a:r>
            <a:r>
              <a:rPr lang="fr-FR" sz="2800" dirty="0"/>
              <a:t> of data, use `</a:t>
            </a:r>
            <a:r>
              <a:rPr lang="fr-FR" sz="2800" dirty="0" err="1"/>
              <a:t>schema</a:t>
            </a:r>
            <a:r>
              <a:rPr lang="fr-FR" sz="2800" dirty="0"/>
              <a:t>` </a:t>
            </a:r>
            <a:r>
              <a:rPr lang="fr-FR" sz="2800" dirty="0" err="1"/>
              <a:t>function</a:t>
            </a:r>
            <a:r>
              <a:rPr lang="fr-FR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4760089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9BB79-C98B-5ACB-9217-16A3EFC81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03"/>
            <a:ext cx="10515600" cy="1196677"/>
          </a:xfrm>
        </p:spPr>
        <p:txBody>
          <a:bodyPr/>
          <a:lstStyle/>
          <a:p>
            <a:pPr algn="ctr"/>
            <a:r>
              <a:rPr lang="fr-FR" dirty="0"/>
              <a:t>Encoder&lt;T&gt;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745B209-4DC6-34E4-9717-DB4313E039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4573271"/>
              </p:ext>
            </p:extLst>
          </p:nvPr>
        </p:nvGraphicFramePr>
        <p:xfrm>
          <a:off x="331337" y="2143932"/>
          <a:ext cx="1465715" cy="547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3508920" imgH="1310760" progId="PBrush">
                  <p:embed/>
                </p:oleObj>
              </mc:Choice>
              <mc:Fallback>
                <p:oleObj name="Bitmap Image" r:id="rId2" imgW="3508920" imgH="131076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3778959-227A-780C-9CE2-A2C7CBE4C1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31337" y="2143932"/>
                        <a:ext cx="1465715" cy="547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7990486-BB89-C3B3-05D4-C2C8C25FC5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9088256"/>
              </p:ext>
            </p:extLst>
          </p:nvPr>
        </p:nvGraphicFramePr>
        <p:xfrm>
          <a:off x="10154324" y="4124241"/>
          <a:ext cx="1171656" cy="328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1489680" imgH="480240" progId="PBrush">
                  <p:embed/>
                </p:oleObj>
              </mc:Choice>
              <mc:Fallback>
                <p:oleObj name="Bitmap Image" r:id="rId4" imgW="1489680" imgH="480240" progId="PBrus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62069821-22DF-1FAB-6B4B-99FAEA51C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154324" y="4124241"/>
                        <a:ext cx="1171656" cy="3284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3E82584-35DB-FE04-4496-D77A629F8D93}"/>
              </a:ext>
            </a:extLst>
          </p:cNvPr>
          <p:cNvSpPr txBox="1"/>
          <p:nvPr/>
        </p:nvSpPr>
        <p:spPr>
          <a:xfrm>
            <a:off x="10267354" y="4008317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Object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C250FA5C-B7EA-FA03-0080-E0D95C140937}"/>
              </a:ext>
            </a:extLst>
          </p:cNvPr>
          <p:cNvSpPr/>
          <p:nvPr/>
        </p:nvSpPr>
        <p:spPr>
          <a:xfrm>
            <a:off x="8888682" y="4418351"/>
            <a:ext cx="806085" cy="2670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4889B02-5C84-DC77-FEF6-7DC6A141D4B0}"/>
              </a:ext>
            </a:extLst>
          </p:cNvPr>
          <p:cNvSpPr/>
          <p:nvPr/>
        </p:nvSpPr>
        <p:spPr>
          <a:xfrm flipH="1">
            <a:off x="8850575" y="3961015"/>
            <a:ext cx="812799" cy="2670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34BCC8-CAAC-00D3-1F42-89D6378F5FF6}"/>
              </a:ext>
            </a:extLst>
          </p:cNvPr>
          <p:cNvSpPr txBox="1"/>
          <p:nvPr/>
        </p:nvSpPr>
        <p:spPr>
          <a:xfrm>
            <a:off x="8905980" y="3476181"/>
            <a:ext cx="1684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Getter 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36F9F7-3182-0931-655F-7D80614499FB}"/>
              </a:ext>
            </a:extLst>
          </p:cNvPr>
          <p:cNvSpPr txBox="1"/>
          <p:nvPr/>
        </p:nvSpPr>
        <p:spPr>
          <a:xfrm>
            <a:off x="8906346" y="4761983"/>
            <a:ext cx="1644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Setter Methods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8497A9-277B-637E-AB5C-F31F7EB4F548}"/>
              </a:ext>
            </a:extLst>
          </p:cNvPr>
          <p:cNvSpPr txBox="1"/>
          <p:nvPr/>
        </p:nvSpPr>
        <p:spPr>
          <a:xfrm>
            <a:off x="2270081" y="1410225"/>
            <a:ext cx="97912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Encoder = { </a:t>
            </a:r>
            <a:r>
              <a:rPr lang="fr-FR" sz="2800" b="1" dirty="0" err="1"/>
              <a:t>objectSerializer</a:t>
            </a:r>
            <a:r>
              <a:rPr lang="fr-FR" sz="2800" dirty="0"/>
              <a:t>, </a:t>
            </a:r>
            <a:r>
              <a:rPr lang="fr-FR" sz="2800" b="1" dirty="0" err="1"/>
              <a:t>objectDeserializer</a:t>
            </a:r>
            <a:r>
              <a:rPr lang="fr-FR" sz="2800" dirty="0"/>
              <a:t>: Expression, </a:t>
            </a:r>
            <a:r>
              <a:rPr lang="fr-FR" sz="2800" b="1" dirty="0"/>
              <a:t>class</a:t>
            </a:r>
            <a:r>
              <a:rPr lang="fr-FR" sz="2800" dirty="0"/>
              <a:t>}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0C9A62-3422-08D4-41CB-18BCA2DCE977}"/>
              </a:ext>
            </a:extLst>
          </p:cNvPr>
          <p:cNvCxnSpPr>
            <a:cxnSpLocks/>
          </p:cNvCxnSpPr>
          <p:nvPr/>
        </p:nvCxnSpPr>
        <p:spPr>
          <a:xfrm flipV="1">
            <a:off x="10736709" y="4638455"/>
            <a:ext cx="0" cy="49286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093F6D-F026-F73E-2CE2-8A4F586C4E83}"/>
              </a:ext>
            </a:extLst>
          </p:cNvPr>
          <p:cNvCxnSpPr>
            <a:cxnSpLocks/>
          </p:cNvCxnSpPr>
          <p:nvPr/>
        </p:nvCxnSpPr>
        <p:spPr>
          <a:xfrm flipV="1">
            <a:off x="10909429" y="4645003"/>
            <a:ext cx="0" cy="49286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907D030-FEC6-C3B2-7AAE-859EBD25F3B5}"/>
              </a:ext>
            </a:extLst>
          </p:cNvPr>
          <p:cNvCxnSpPr>
            <a:cxnSpLocks/>
          </p:cNvCxnSpPr>
          <p:nvPr/>
        </p:nvCxnSpPr>
        <p:spPr>
          <a:xfrm flipV="1">
            <a:off x="11080758" y="4645003"/>
            <a:ext cx="0" cy="49286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085C5BF-3BAB-7767-A2D3-EB643AB677E9}"/>
              </a:ext>
            </a:extLst>
          </p:cNvPr>
          <p:cNvCxnSpPr>
            <a:cxnSpLocks/>
          </p:cNvCxnSpPr>
          <p:nvPr/>
        </p:nvCxnSpPr>
        <p:spPr>
          <a:xfrm flipV="1">
            <a:off x="11278498" y="4657612"/>
            <a:ext cx="0" cy="49286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CBE080B-1F4D-90E2-27C2-6D067053B46C}"/>
              </a:ext>
            </a:extLst>
          </p:cNvPr>
          <p:cNvSpPr txBox="1"/>
          <p:nvPr/>
        </p:nvSpPr>
        <p:spPr>
          <a:xfrm>
            <a:off x="9946471" y="5342816"/>
            <a:ext cx="243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field1, field2, … </a:t>
            </a:r>
            <a:r>
              <a:rPr lang="fr-FR" dirty="0" err="1"/>
              <a:t>fieldN</a:t>
            </a:r>
            <a:endParaRPr lang="fr-FR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A6731A0-11B3-1FC0-C463-D50AFF4B05AB}"/>
              </a:ext>
            </a:extLst>
          </p:cNvPr>
          <p:cNvSpPr/>
          <p:nvPr/>
        </p:nvSpPr>
        <p:spPr>
          <a:xfrm>
            <a:off x="2970196" y="2163215"/>
            <a:ext cx="3732614" cy="44366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56183D0B-B605-1F18-1328-16FF8CBA205A}"/>
              </a:ext>
            </a:extLst>
          </p:cNvPr>
          <p:cNvSpPr/>
          <p:nvPr/>
        </p:nvSpPr>
        <p:spPr>
          <a:xfrm>
            <a:off x="4845304" y="2917230"/>
            <a:ext cx="1781307" cy="88756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FBE77294-B63A-8573-A835-969E6BDDC45C}"/>
              </a:ext>
            </a:extLst>
          </p:cNvPr>
          <p:cNvSpPr/>
          <p:nvPr/>
        </p:nvSpPr>
        <p:spPr>
          <a:xfrm>
            <a:off x="5697238" y="3432800"/>
            <a:ext cx="806085" cy="307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861EBFE6-2901-663E-A93B-1AAAB5F71FE1}"/>
              </a:ext>
            </a:extLst>
          </p:cNvPr>
          <p:cNvSpPr/>
          <p:nvPr/>
        </p:nvSpPr>
        <p:spPr>
          <a:xfrm flipH="1">
            <a:off x="5659132" y="2975464"/>
            <a:ext cx="812799" cy="307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A517943-33A6-70BC-28A6-CE9472C3E97A}"/>
              </a:ext>
            </a:extLst>
          </p:cNvPr>
          <p:cNvSpPr txBox="1"/>
          <p:nvPr/>
        </p:nvSpPr>
        <p:spPr>
          <a:xfrm>
            <a:off x="3647079" y="2630581"/>
            <a:ext cx="13582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fieldExpr</a:t>
            </a:r>
            <a:r>
              <a:rPr lang="fr-FR" dirty="0"/>
              <a:t>[1]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20F0B9A5-C15B-468D-2AE3-FC35E0EB79A2}"/>
              </a:ext>
            </a:extLst>
          </p:cNvPr>
          <p:cNvSpPr/>
          <p:nvPr/>
        </p:nvSpPr>
        <p:spPr>
          <a:xfrm>
            <a:off x="4833066" y="3945280"/>
            <a:ext cx="1781307" cy="88756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5A950399-547D-DC16-4EF8-4364166A4BD6}"/>
              </a:ext>
            </a:extLst>
          </p:cNvPr>
          <p:cNvSpPr/>
          <p:nvPr/>
        </p:nvSpPr>
        <p:spPr>
          <a:xfrm>
            <a:off x="5685000" y="4460850"/>
            <a:ext cx="806085" cy="307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3C4011B2-2937-1627-2D38-D9BA278DB260}"/>
              </a:ext>
            </a:extLst>
          </p:cNvPr>
          <p:cNvSpPr/>
          <p:nvPr/>
        </p:nvSpPr>
        <p:spPr>
          <a:xfrm flipH="1">
            <a:off x="5646894" y="4003514"/>
            <a:ext cx="812799" cy="307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886A8E2-4B70-5416-F8BE-6588247408B1}"/>
              </a:ext>
            </a:extLst>
          </p:cNvPr>
          <p:cNvSpPr txBox="1"/>
          <p:nvPr/>
        </p:nvSpPr>
        <p:spPr>
          <a:xfrm>
            <a:off x="3644304" y="3754266"/>
            <a:ext cx="12880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fieldExpr</a:t>
            </a:r>
            <a:r>
              <a:rPr lang="fr-FR" dirty="0"/>
              <a:t>[2]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7B1B953C-5810-0F5A-6978-26CB4D4B956F}"/>
              </a:ext>
            </a:extLst>
          </p:cNvPr>
          <p:cNvSpPr/>
          <p:nvPr/>
        </p:nvSpPr>
        <p:spPr>
          <a:xfrm>
            <a:off x="4833066" y="5447636"/>
            <a:ext cx="1781307" cy="88756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7AD92004-07EC-7C22-B82A-CB165BA2A954}"/>
              </a:ext>
            </a:extLst>
          </p:cNvPr>
          <p:cNvSpPr/>
          <p:nvPr/>
        </p:nvSpPr>
        <p:spPr>
          <a:xfrm>
            <a:off x="5685000" y="5963206"/>
            <a:ext cx="806085" cy="307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3AD96F7D-1649-B208-C5A6-A6EB726535CD}"/>
              </a:ext>
            </a:extLst>
          </p:cNvPr>
          <p:cNvSpPr/>
          <p:nvPr/>
        </p:nvSpPr>
        <p:spPr>
          <a:xfrm flipH="1">
            <a:off x="5646894" y="5505870"/>
            <a:ext cx="812799" cy="307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00112F7-802D-6A52-2292-3349FB7BE426}"/>
              </a:ext>
            </a:extLst>
          </p:cNvPr>
          <p:cNvSpPr txBox="1"/>
          <p:nvPr/>
        </p:nvSpPr>
        <p:spPr>
          <a:xfrm>
            <a:off x="3566645" y="5373893"/>
            <a:ext cx="1335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fieldExpr</a:t>
            </a:r>
            <a:r>
              <a:rPr lang="fr-FR" dirty="0"/>
              <a:t>[N]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20594F8-E1FE-E3D4-367F-F0D2F6F777A7}"/>
              </a:ext>
            </a:extLst>
          </p:cNvPr>
          <p:cNvSpPr txBox="1"/>
          <p:nvPr/>
        </p:nvSpPr>
        <p:spPr>
          <a:xfrm>
            <a:off x="4863685" y="3016454"/>
            <a:ext cx="9753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name</a:t>
            </a:r>
            <a:endParaRPr lang="fr-FR" dirty="0"/>
          </a:p>
          <a:p>
            <a:r>
              <a:rPr lang="fr-FR" dirty="0"/>
              <a:t>type</a:t>
            </a:r>
          </a:p>
        </p:txBody>
      </p:sp>
      <p:pic>
        <p:nvPicPr>
          <p:cNvPr id="46" name="Picture 2" descr="Working with Tabular Data - Matthewrenze">
            <a:extLst>
              <a:ext uri="{FF2B5EF4-FFF2-40B4-BE49-F238E27FC236}">
                <a16:creationId xmlns:a16="http://schemas.microsoft.com/office/drawing/2014/main" id="{7F449E3B-167F-DE2A-6BD5-79B654556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217" y="4343167"/>
            <a:ext cx="1810934" cy="1591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F6E9516-862E-E137-5C71-77E2FA601C4D}"/>
              </a:ext>
            </a:extLst>
          </p:cNvPr>
          <p:cNvCxnSpPr>
            <a:cxnSpLocks/>
          </p:cNvCxnSpPr>
          <p:nvPr/>
        </p:nvCxnSpPr>
        <p:spPr>
          <a:xfrm flipH="1" flipV="1">
            <a:off x="773886" y="4853241"/>
            <a:ext cx="589271" cy="9535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0C5A5F-E6FB-7A29-0E67-B200F436C88D}"/>
              </a:ext>
            </a:extLst>
          </p:cNvPr>
          <p:cNvSpPr txBox="1"/>
          <p:nvPr/>
        </p:nvSpPr>
        <p:spPr>
          <a:xfrm>
            <a:off x="991814" y="6378733"/>
            <a:ext cx="2133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colValues</a:t>
            </a:r>
            <a:r>
              <a:rPr lang="fr-FR" dirty="0"/>
              <a:t>[ </a:t>
            </a:r>
            <a:r>
              <a:rPr lang="fr-FR" dirty="0" err="1"/>
              <a:t>rowIndex</a:t>
            </a:r>
            <a:r>
              <a:rPr lang="fr-FR" dirty="0"/>
              <a:t>]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950E541-E083-2BA1-E38A-7283E49D0F9A}"/>
              </a:ext>
            </a:extLst>
          </p:cNvPr>
          <p:cNvCxnSpPr>
            <a:cxnSpLocks/>
          </p:cNvCxnSpPr>
          <p:nvPr/>
        </p:nvCxnSpPr>
        <p:spPr>
          <a:xfrm flipH="1" flipV="1">
            <a:off x="789126" y="5147881"/>
            <a:ext cx="589271" cy="9535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C5F6794-0651-E3D1-AD93-F554F4E516FB}"/>
              </a:ext>
            </a:extLst>
          </p:cNvPr>
          <p:cNvCxnSpPr>
            <a:cxnSpLocks/>
          </p:cNvCxnSpPr>
          <p:nvPr/>
        </p:nvCxnSpPr>
        <p:spPr>
          <a:xfrm flipH="1" flipV="1">
            <a:off x="794206" y="5462841"/>
            <a:ext cx="589271" cy="9535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49B7822-DA78-885C-30B9-D38EEA4C6BFD}"/>
              </a:ext>
            </a:extLst>
          </p:cNvPr>
          <p:cNvCxnSpPr>
            <a:cxnSpLocks/>
          </p:cNvCxnSpPr>
          <p:nvPr/>
        </p:nvCxnSpPr>
        <p:spPr>
          <a:xfrm flipV="1">
            <a:off x="614071" y="2419267"/>
            <a:ext cx="0" cy="5679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501F660-968F-47E0-2D4E-DE37A055B752}"/>
              </a:ext>
            </a:extLst>
          </p:cNvPr>
          <p:cNvCxnSpPr>
            <a:cxnSpLocks/>
          </p:cNvCxnSpPr>
          <p:nvPr/>
        </p:nvCxnSpPr>
        <p:spPr>
          <a:xfrm flipV="1">
            <a:off x="1019080" y="2431373"/>
            <a:ext cx="0" cy="5679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BD5BCC7-2619-D329-45C5-3711287B12B5}"/>
              </a:ext>
            </a:extLst>
          </p:cNvPr>
          <p:cNvCxnSpPr>
            <a:cxnSpLocks/>
          </p:cNvCxnSpPr>
          <p:nvPr/>
        </p:nvCxnSpPr>
        <p:spPr>
          <a:xfrm flipV="1">
            <a:off x="1455580" y="2441239"/>
            <a:ext cx="0" cy="5679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AFF395C7-1C74-A5C9-BC5B-DF9A5BF1C7AC}"/>
              </a:ext>
            </a:extLst>
          </p:cNvPr>
          <p:cNvSpPr txBox="1"/>
          <p:nvPr/>
        </p:nvSpPr>
        <p:spPr>
          <a:xfrm>
            <a:off x="416031" y="3029712"/>
            <a:ext cx="2895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row.getAt</a:t>
            </a:r>
            <a:r>
              <a:rPr lang="fr-FR" dirty="0"/>
              <a:t>(</a:t>
            </a:r>
            <a:r>
              <a:rPr lang="fr-FR" dirty="0" err="1"/>
              <a:t>colIndex</a:t>
            </a:r>
            <a:r>
              <a:rPr lang="fr-FR" dirty="0"/>
              <a:t>)</a:t>
            </a:r>
          </a:p>
          <a:p>
            <a:r>
              <a:rPr lang="fr-FR" dirty="0"/>
              <a:t>       .</a:t>
            </a:r>
            <a:r>
              <a:rPr lang="fr-FR" dirty="0" err="1"/>
              <a:t>setAt</a:t>
            </a:r>
            <a:r>
              <a:rPr lang="fr-FR" dirty="0"/>
              <a:t>(</a:t>
            </a:r>
            <a:r>
              <a:rPr lang="fr-FR" dirty="0" err="1"/>
              <a:t>colIndex</a:t>
            </a:r>
            <a:r>
              <a:rPr lang="fr-FR" dirty="0"/>
              <a:t>, value)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19147CF-EB3F-3DCF-A5C6-F068BFA39E9D}"/>
              </a:ext>
            </a:extLst>
          </p:cNvPr>
          <p:cNvSpPr txBox="1"/>
          <p:nvPr/>
        </p:nvSpPr>
        <p:spPr>
          <a:xfrm>
            <a:off x="390505" y="4060004"/>
            <a:ext cx="184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Columnar</a:t>
            </a:r>
            <a:r>
              <a:rPr lang="fr-FR" dirty="0"/>
              <a:t> </a:t>
            </a:r>
            <a:r>
              <a:rPr lang="fr-FR" dirty="0" err="1"/>
              <a:t>storage</a:t>
            </a:r>
            <a:endParaRPr lang="fr-FR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305FA52-BE61-9CEE-6C24-A646FC2892F5}"/>
              </a:ext>
            </a:extLst>
          </p:cNvPr>
          <p:cNvSpPr txBox="1"/>
          <p:nvPr/>
        </p:nvSpPr>
        <p:spPr>
          <a:xfrm>
            <a:off x="359110" y="1516884"/>
            <a:ext cx="15386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Row </a:t>
            </a:r>
            <a:r>
              <a:rPr lang="fr-FR" dirty="0" err="1"/>
              <a:t>storage</a:t>
            </a:r>
            <a:endParaRPr lang="fr-FR" dirty="0"/>
          </a:p>
          <a:p>
            <a:r>
              <a:rPr lang="fr-FR" dirty="0" err="1"/>
              <a:t>Dataset</a:t>
            </a:r>
            <a:r>
              <a:rPr lang="fr-FR" dirty="0"/>
              <a:t>&lt;Row&gt;</a:t>
            </a:r>
          </a:p>
        </p:txBody>
      </p:sp>
      <p:sp>
        <p:nvSpPr>
          <p:cNvPr id="54" name="Arrow: Chevron 53">
            <a:extLst>
              <a:ext uri="{FF2B5EF4-FFF2-40B4-BE49-F238E27FC236}">
                <a16:creationId xmlns:a16="http://schemas.microsoft.com/office/drawing/2014/main" id="{5F0AD949-C0AF-69E4-694A-C8F8E91E938C}"/>
              </a:ext>
            </a:extLst>
          </p:cNvPr>
          <p:cNvSpPr/>
          <p:nvPr/>
        </p:nvSpPr>
        <p:spPr>
          <a:xfrm>
            <a:off x="7158413" y="4708144"/>
            <a:ext cx="442844" cy="47468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5" name="Arrow: Chevron 54">
            <a:extLst>
              <a:ext uri="{FF2B5EF4-FFF2-40B4-BE49-F238E27FC236}">
                <a16:creationId xmlns:a16="http://schemas.microsoft.com/office/drawing/2014/main" id="{5E7F4A51-1A1B-CBE5-B616-413FA653636E}"/>
              </a:ext>
            </a:extLst>
          </p:cNvPr>
          <p:cNvSpPr/>
          <p:nvPr/>
        </p:nvSpPr>
        <p:spPr>
          <a:xfrm>
            <a:off x="7509521" y="4733120"/>
            <a:ext cx="442844" cy="47468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6" name="Arrow: Chevron 55">
            <a:extLst>
              <a:ext uri="{FF2B5EF4-FFF2-40B4-BE49-F238E27FC236}">
                <a16:creationId xmlns:a16="http://schemas.microsoft.com/office/drawing/2014/main" id="{46360745-91F4-3D3A-A6F6-FA03889DA8C5}"/>
              </a:ext>
            </a:extLst>
          </p:cNvPr>
          <p:cNvSpPr/>
          <p:nvPr/>
        </p:nvSpPr>
        <p:spPr>
          <a:xfrm rot="10800000">
            <a:off x="7498257" y="3707939"/>
            <a:ext cx="442844" cy="47468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7" name="Arrow: Chevron 56">
            <a:extLst>
              <a:ext uri="{FF2B5EF4-FFF2-40B4-BE49-F238E27FC236}">
                <a16:creationId xmlns:a16="http://schemas.microsoft.com/office/drawing/2014/main" id="{4D1F4FAD-37E5-5481-20DF-64A25F36AFCF}"/>
              </a:ext>
            </a:extLst>
          </p:cNvPr>
          <p:cNvSpPr/>
          <p:nvPr/>
        </p:nvSpPr>
        <p:spPr>
          <a:xfrm rot="10800000">
            <a:off x="7165717" y="3700922"/>
            <a:ext cx="442844" cy="47468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654600C-3015-B03F-F953-26EE2F63B034}"/>
              </a:ext>
            </a:extLst>
          </p:cNvPr>
          <p:cNvSpPr txBox="1"/>
          <p:nvPr/>
        </p:nvSpPr>
        <p:spPr>
          <a:xfrm>
            <a:off x="7059675" y="2508110"/>
            <a:ext cx="16902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Convert</a:t>
            </a:r>
            <a:r>
              <a:rPr lang="fr-FR" dirty="0"/>
              <a:t> </a:t>
            </a:r>
          </a:p>
          <a:p>
            <a:r>
              <a:rPr lang="fr-FR" dirty="0"/>
              <a:t>To Spark </a:t>
            </a:r>
          </a:p>
          <a:p>
            <a:r>
              <a:rPr lang="fr-FR" dirty="0"/>
              <a:t>« Type System »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F0E3E88-E9A8-FBA2-DF5C-46E2E06EABD0}"/>
              </a:ext>
            </a:extLst>
          </p:cNvPr>
          <p:cNvSpPr txBox="1"/>
          <p:nvPr/>
        </p:nvSpPr>
        <p:spPr>
          <a:xfrm>
            <a:off x="3075414" y="2239281"/>
            <a:ext cx="21455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 err="1"/>
              <a:t>CreateNamedStruct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96765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F0BDE-B48E-9D53-59A4-BD136F5C5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056" y="276621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-by-</a:t>
            </a:r>
            <a:r>
              <a:rPr lang="fr-FR" dirty="0" err="1"/>
              <a:t>Step</a:t>
            </a:r>
            <a:r>
              <a:rPr lang="fr-FR" dirty="0"/>
              <a:t> </a:t>
            </a:r>
            <a:r>
              <a:rPr lang="fr-FR" dirty="0" err="1"/>
              <a:t>explained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682136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E2F83-DFFD-7B08-3EA4-E1BDD115B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962" y="2407777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Spark « Type System »</a:t>
            </a:r>
            <a:br>
              <a:rPr lang="fr-FR" dirty="0"/>
            </a:br>
            <a:r>
              <a:rPr lang="fr-FR" dirty="0" err="1"/>
              <a:t>DataTypes</a:t>
            </a:r>
            <a:r>
              <a:rPr lang="fr-FR" dirty="0"/>
              <a:t> …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1C0E5C-EF1B-1394-5ABF-811B39D319A6}"/>
              </a:ext>
            </a:extLst>
          </p:cNvPr>
          <p:cNvSpPr/>
          <p:nvPr/>
        </p:nvSpPr>
        <p:spPr>
          <a:xfrm rot="17029166">
            <a:off x="-572230" y="917309"/>
            <a:ext cx="23341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Annexe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1145157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65949-AEF2-6EE0-2C3D-8AC6292F6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73" y="6285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Encoder .. </a:t>
            </a:r>
            <a:r>
              <a:rPr lang="fr-FR" dirty="0" err="1"/>
              <a:t>Internal</a:t>
            </a:r>
            <a:r>
              <a:rPr lang="fr-FR" dirty="0"/>
              <a:t> Expression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DataType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AF0BAC-FCA8-99AB-300F-63745DD42571}"/>
              </a:ext>
            </a:extLst>
          </p:cNvPr>
          <p:cNvSpPr txBox="1"/>
          <p:nvPr/>
        </p:nvSpPr>
        <p:spPr>
          <a:xfrm>
            <a:off x="3806736" y="2689286"/>
            <a:ext cx="3289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abstract class </a:t>
            </a:r>
            <a:r>
              <a:rPr lang="fr-FR" sz="2400" b="1" dirty="0"/>
              <a:t>Expression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57C6AF-1664-C06F-CE06-49DBC0C58A80}"/>
              </a:ext>
            </a:extLst>
          </p:cNvPr>
          <p:cNvSpPr txBox="1"/>
          <p:nvPr/>
        </p:nvSpPr>
        <p:spPr>
          <a:xfrm>
            <a:off x="2194867" y="1513522"/>
            <a:ext cx="89448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Expression abstract class AST ( Abstract </a:t>
            </a:r>
            <a:r>
              <a:rPr lang="fr-FR" sz="2800" dirty="0" err="1"/>
              <a:t>Syntaxic</a:t>
            </a:r>
            <a:r>
              <a:rPr lang="fr-FR" sz="2800" dirty="0"/>
              <a:t> </a:t>
            </a:r>
            <a:r>
              <a:rPr lang="fr-FR" sz="2800" dirty="0" err="1"/>
              <a:t>Tree</a:t>
            </a:r>
            <a:r>
              <a:rPr lang="fr-FR" sz="2800" dirty="0"/>
              <a:t> )  </a:t>
            </a:r>
          </a:p>
          <a:p>
            <a:r>
              <a:rPr lang="fr-FR" sz="2800" dirty="0"/>
              <a:t>for </a:t>
            </a:r>
            <a:r>
              <a:rPr lang="fr-FR" sz="2800" dirty="0" err="1"/>
              <a:t>Sql</a:t>
            </a:r>
            <a:r>
              <a:rPr lang="fr-FR" sz="2800" dirty="0"/>
              <a:t> / </a:t>
            </a:r>
            <a:r>
              <a:rPr lang="fr-FR" sz="2800" dirty="0" err="1"/>
              <a:t>CodeGenerator</a:t>
            </a:r>
            <a:r>
              <a:rPr lang="fr-FR" sz="2800" dirty="0"/>
              <a:t> /  Java Getter-Setter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FFDC7E0-9396-63BB-7C9A-7A4A795EBEF2}"/>
              </a:ext>
            </a:extLst>
          </p:cNvPr>
          <p:cNvCxnSpPr>
            <a:endCxn id="4" idx="2"/>
          </p:cNvCxnSpPr>
          <p:nvPr/>
        </p:nvCxnSpPr>
        <p:spPr>
          <a:xfrm flipV="1">
            <a:off x="5450359" y="3150951"/>
            <a:ext cx="1091" cy="59284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0F21F4B-01F1-4828-E88B-0B4E81D9FEA9}"/>
              </a:ext>
            </a:extLst>
          </p:cNvPr>
          <p:cNvSpPr txBox="1"/>
          <p:nvPr/>
        </p:nvSpPr>
        <p:spPr>
          <a:xfrm>
            <a:off x="2227008" y="4336641"/>
            <a:ext cx="1579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LeafExpression</a:t>
            </a:r>
            <a:endParaRPr lang="fr-FR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636724-63C1-3E9D-33A2-8A0A2CA4B8E1}"/>
              </a:ext>
            </a:extLst>
          </p:cNvPr>
          <p:cNvCxnSpPr>
            <a:cxnSpLocks/>
          </p:cNvCxnSpPr>
          <p:nvPr/>
        </p:nvCxnSpPr>
        <p:spPr>
          <a:xfrm flipV="1">
            <a:off x="1884515" y="3743795"/>
            <a:ext cx="1" cy="59284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B97ED76-DD83-9117-A116-2BB477EBFFF4}"/>
              </a:ext>
            </a:extLst>
          </p:cNvPr>
          <p:cNvCxnSpPr>
            <a:cxnSpLocks/>
          </p:cNvCxnSpPr>
          <p:nvPr/>
        </p:nvCxnSpPr>
        <p:spPr>
          <a:xfrm flipV="1">
            <a:off x="2955001" y="3743795"/>
            <a:ext cx="1" cy="59284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0D3E34B-7C08-987E-1544-7FB9FED1368D}"/>
              </a:ext>
            </a:extLst>
          </p:cNvPr>
          <p:cNvSpPr txBox="1"/>
          <p:nvPr/>
        </p:nvSpPr>
        <p:spPr>
          <a:xfrm>
            <a:off x="3916967" y="4349091"/>
            <a:ext cx="1752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UnaryExpression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F0DB90-1FEA-2FF0-30D1-9DF2248EC845}"/>
              </a:ext>
            </a:extLst>
          </p:cNvPr>
          <p:cNvSpPr txBox="1"/>
          <p:nvPr/>
        </p:nvSpPr>
        <p:spPr>
          <a:xfrm>
            <a:off x="5867402" y="4361984"/>
            <a:ext cx="178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BinaryExpression</a:t>
            </a:r>
            <a:endParaRPr lang="fr-FR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B6DA1E-A60C-946A-CA79-A2FD086B9441}"/>
              </a:ext>
            </a:extLst>
          </p:cNvPr>
          <p:cNvCxnSpPr>
            <a:cxnSpLocks/>
          </p:cNvCxnSpPr>
          <p:nvPr/>
        </p:nvCxnSpPr>
        <p:spPr>
          <a:xfrm flipV="1">
            <a:off x="4647994" y="3743795"/>
            <a:ext cx="1" cy="59284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AA08A2F-0090-1275-2A74-0894DF21DACD}"/>
              </a:ext>
            </a:extLst>
          </p:cNvPr>
          <p:cNvCxnSpPr>
            <a:cxnSpLocks/>
          </p:cNvCxnSpPr>
          <p:nvPr/>
        </p:nvCxnSpPr>
        <p:spPr>
          <a:xfrm flipV="1">
            <a:off x="6464306" y="3743795"/>
            <a:ext cx="1" cy="59284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3841F0C-C99D-FE96-86BB-E3B9625C7CDE}"/>
              </a:ext>
            </a:extLst>
          </p:cNvPr>
          <p:cNvCxnSpPr>
            <a:cxnSpLocks/>
          </p:cNvCxnSpPr>
          <p:nvPr/>
        </p:nvCxnSpPr>
        <p:spPr>
          <a:xfrm>
            <a:off x="1863011" y="3743796"/>
            <a:ext cx="995044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A478D9F-1260-7454-DFF5-43E700BFCB33}"/>
              </a:ext>
            </a:extLst>
          </p:cNvPr>
          <p:cNvSpPr txBox="1"/>
          <p:nvPr/>
        </p:nvSpPr>
        <p:spPr>
          <a:xfrm>
            <a:off x="1331525" y="4361984"/>
            <a:ext cx="764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Literal</a:t>
            </a:r>
            <a:endParaRPr lang="fr-FR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DC06917-75C7-A0A4-E5D5-A32E2037A7AE}"/>
              </a:ext>
            </a:extLst>
          </p:cNvPr>
          <p:cNvCxnSpPr>
            <a:cxnSpLocks/>
          </p:cNvCxnSpPr>
          <p:nvPr/>
        </p:nvCxnSpPr>
        <p:spPr>
          <a:xfrm flipV="1">
            <a:off x="2955002" y="4731316"/>
            <a:ext cx="0" cy="42095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0D030F7-FB10-3B79-EA76-303528854D4A}"/>
              </a:ext>
            </a:extLst>
          </p:cNvPr>
          <p:cNvCxnSpPr>
            <a:cxnSpLocks/>
          </p:cNvCxnSpPr>
          <p:nvPr/>
        </p:nvCxnSpPr>
        <p:spPr>
          <a:xfrm>
            <a:off x="2531604" y="5152267"/>
            <a:ext cx="84577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00DECE-05AF-2ACC-AF1B-67C3E186922D}"/>
              </a:ext>
            </a:extLst>
          </p:cNvPr>
          <p:cNvCxnSpPr>
            <a:cxnSpLocks/>
          </p:cNvCxnSpPr>
          <p:nvPr/>
        </p:nvCxnSpPr>
        <p:spPr>
          <a:xfrm flipV="1">
            <a:off x="2531605" y="5167638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29A8E92-C900-46E6-CA69-6BF7A5F1629D}"/>
              </a:ext>
            </a:extLst>
          </p:cNvPr>
          <p:cNvCxnSpPr>
            <a:cxnSpLocks/>
          </p:cNvCxnSpPr>
          <p:nvPr/>
        </p:nvCxnSpPr>
        <p:spPr>
          <a:xfrm flipV="1">
            <a:off x="2860985" y="5167637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20548E1-1B64-C0E2-9AA9-85CC84BAD346}"/>
              </a:ext>
            </a:extLst>
          </p:cNvPr>
          <p:cNvCxnSpPr>
            <a:cxnSpLocks/>
          </p:cNvCxnSpPr>
          <p:nvPr/>
        </p:nvCxnSpPr>
        <p:spPr>
          <a:xfrm flipV="1">
            <a:off x="3138746" y="5167637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96D9ED7-0806-C309-279D-588121F21D4C}"/>
              </a:ext>
            </a:extLst>
          </p:cNvPr>
          <p:cNvCxnSpPr>
            <a:cxnSpLocks/>
          </p:cNvCxnSpPr>
          <p:nvPr/>
        </p:nvCxnSpPr>
        <p:spPr>
          <a:xfrm flipV="1">
            <a:off x="4641047" y="4715946"/>
            <a:ext cx="0" cy="42095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5F4F92-650D-18A7-F80E-998E0FC71FC9}"/>
              </a:ext>
            </a:extLst>
          </p:cNvPr>
          <p:cNvCxnSpPr>
            <a:cxnSpLocks/>
          </p:cNvCxnSpPr>
          <p:nvPr/>
        </p:nvCxnSpPr>
        <p:spPr>
          <a:xfrm>
            <a:off x="4217649" y="5136897"/>
            <a:ext cx="84577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0807171-6B0C-CB87-1031-427C30D15FF6}"/>
              </a:ext>
            </a:extLst>
          </p:cNvPr>
          <p:cNvCxnSpPr>
            <a:cxnSpLocks/>
          </p:cNvCxnSpPr>
          <p:nvPr/>
        </p:nvCxnSpPr>
        <p:spPr>
          <a:xfrm flipV="1">
            <a:off x="4217650" y="5152268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5B15C94-6028-FE77-BACF-172F3FC4C7B7}"/>
              </a:ext>
            </a:extLst>
          </p:cNvPr>
          <p:cNvCxnSpPr>
            <a:cxnSpLocks/>
          </p:cNvCxnSpPr>
          <p:nvPr/>
        </p:nvCxnSpPr>
        <p:spPr>
          <a:xfrm flipV="1">
            <a:off x="4547030" y="5152267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3D52053-620B-400C-428F-7D2543799E24}"/>
              </a:ext>
            </a:extLst>
          </p:cNvPr>
          <p:cNvCxnSpPr>
            <a:cxnSpLocks/>
          </p:cNvCxnSpPr>
          <p:nvPr/>
        </p:nvCxnSpPr>
        <p:spPr>
          <a:xfrm flipV="1">
            <a:off x="4824791" y="5152267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B8FB71D-7B09-3A6A-925F-1BCAFFC6B50D}"/>
              </a:ext>
            </a:extLst>
          </p:cNvPr>
          <p:cNvCxnSpPr>
            <a:cxnSpLocks/>
          </p:cNvCxnSpPr>
          <p:nvPr/>
        </p:nvCxnSpPr>
        <p:spPr>
          <a:xfrm flipV="1">
            <a:off x="6482137" y="4731316"/>
            <a:ext cx="0" cy="42095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E824D83-BB97-583F-7D8A-D1CA7F6E61AC}"/>
              </a:ext>
            </a:extLst>
          </p:cNvPr>
          <p:cNvCxnSpPr>
            <a:cxnSpLocks/>
          </p:cNvCxnSpPr>
          <p:nvPr/>
        </p:nvCxnSpPr>
        <p:spPr>
          <a:xfrm>
            <a:off x="6058739" y="5152267"/>
            <a:ext cx="84577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A8EBFA8-CE1B-8136-8C2F-1664A13B2A08}"/>
              </a:ext>
            </a:extLst>
          </p:cNvPr>
          <p:cNvCxnSpPr>
            <a:cxnSpLocks/>
          </p:cNvCxnSpPr>
          <p:nvPr/>
        </p:nvCxnSpPr>
        <p:spPr>
          <a:xfrm flipV="1">
            <a:off x="6058740" y="5167638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D3CD96E-1CA5-F543-280B-FDAE5D711D50}"/>
              </a:ext>
            </a:extLst>
          </p:cNvPr>
          <p:cNvCxnSpPr>
            <a:cxnSpLocks/>
          </p:cNvCxnSpPr>
          <p:nvPr/>
        </p:nvCxnSpPr>
        <p:spPr>
          <a:xfrm flipV="1">
            <a:off x="6388120" y="5167637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47E5B85-2F6F-E402-53F8-682235127E88}"/>
              </a:ext>
            </a:extLst>
          </p:cNvPr>
          <p:cNvCxnSpPr>
            <a:cxnSpLocks/>
          </p:cNvCxnSpPr>
          <p:nvPr/>
        </p:nvCxnSpPr>
        <p:spPr>
          <a:xfrm flipV="1">
            <a:off x="6665881" y="5167637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7E9A2443-0A67-3BF2-7CE0-0408AB7D39F6}"/>
              </a:ext>
            </a:extLst>
          </p:cNvPr>
          <p:cNvSpPr txBox="1"/>
          <p:nvPr/>
        </p:nvSpPr>
        <p:spPr>
          <a:xfrm>
            <a:off x="1976123" y="5482914"/>
            <a:ext cx="1356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</a:t>
            </a:r>
            <a:r>
              <a:rPr lang="fr-FR" dirty="0" err="1"/>
              <a:t>Named</a:t>
            </a:r>
            <a:r>
              <a:rPr lang="fr-FR" dirty="0"/>
              <a:t>)</a:t>
            </a:r>
          </a:p>
          <a:p>
            <a:r>
              <a:rPr lang="fr-FR" dirty="0" err="1"/>
              <a:t>Attr</a:t>
            </a:r>
            <a:r>
              <a:rPr lang="fr-FR" dirty="0"/>
              <a:t>, Alias, …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1E8D71A-B7E4-D5D9-759A-91257D31E771}"/>
              </a:ext>
            </a:extLst>
          </p:cNvPr>
          <p:cNvSpPr txBox="1"/>
          <p:nvPr/>
        </p:nvSpPr>
        <p:spPr>
          <a:xfrm>
            <a:off x="5638655" y="5588587"/>
            <a:ext cx="29113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+, -, *, ==, !=, &lt;=, &gt;=, LIKE, … </a:t>
            </a:r>
          </a:p>
          <a:p>
            <a:r>
              <a:rPr lang="fr-FR" dirty="0"/>
              <a:t>AND, OR,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47B03BD-DE50-C4BB-3BA2-97C15E7B2F2B}"/>
              </a:ext>
            </a:extLst>
          </p:cNvPr>
          <p:cNvSpPr txBox="1"/>
          <p:nvPr/>
        </p:nvSpPr>
        <p:spPr>
          <a:xfrm>
            <a:off x="3806736" y="5601480"/>
            <a:ext cx="1393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-, Not, new ..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176053-421C-88D5-55C5-1941C816ACA2}"/>
              </a:ext>
            </a:extLst>
          </p:cNvPr>
          <p:cNvCxnSpPr/>
          <p:nvPr/>
        </p:nvCxnSpPr>
        <p:spPr>
          <a:xfrm flipH="1">
            <a:off x="2756395" y="2949677"/>
            <a:ext cx="90686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81F7A94-9EC0-DA80-BA01-76261C90F30C}"/>
              </a:ext>
            </a:extLst>
          </p:cNvPr>
          <p:cNvSpPr txBox="1"/>
          <p:nvPr/>
        </p:nvSpPr>
        <p:spPr>
          <a:xfrm>
            <a:off x="1279201" y="2712153"/>
            <a:ext cx="13938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DataType</a:t>
            </a:r>
            <a:endParaRPr lang="fr-FR" sz="2400" b="1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F0B1995-B3AB-04BA-0016-3B6C1895C196}"/>
              </a:ext>
            </a:extLst>
          </p:cNvPr>
          <p:cNvCxnSpPr>
            <a:cxnSpLocks/>
          </p:cNvCxnSpPr>
          <p:nvPr/>
        </p:nvCxnSpPr>
        <p:spPr>
          <a:xfrm flipV="1">
            <a:off x="8561102" y="3743795"/>
            <a:ext cx="1" cy="59284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38E5129-2259-0533-D659-3B217AB8B62E}"/>
              </a:ext>
            </a:extLst>
          </p:cNvPr>
          <p:cNvCxnSpPr>
            <a:cxnSpLocks/>
          </p:cNvCxnSpPr>
          <p:nvPr/>
        </p:nvCxnSpPr>
        <p:spPr>
          <a:xfrm flipV="1">
            <a:off x="9534829" y="3743795"/>
            <a:ext cx="1" cy="59284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6E99612-E0E9-273B-30A0-594E4CC7F5D6}"/>
              </a:ext>
            </a:extLst>
          </p:cNvPr>
          <p:cNvCxnSpPr>
            <a:cxnSpLocks/>
          </p:cNvCxnSpPr>
          <p:nvPr/>
        </p:nvCxnSpPr>
        <p:spPr>
          <a:xfrm flipV="1">
            <a:off x="10541994" y="3743795"/>
            <a:ext cx="1" cy="59284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DB760A4A-1563-17B5-4CB4-5B940619D6BA}"/>
              </a:ext>
            </a:extLst>
          </p:cNvPr>
          <p:cNvSpPr txBox="1"/>
          <p:nvPr/>
        </p:nvSpPr>
        <p:spPr>
          <a:xfrm>
            <a:off x="7848295" y="4439680"/>
            <a:ext cx="2039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CreateNamedStruct</a:t>
            </a:r>
            <a:endParaRPr lang="fr-FR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903FD8F-0CE9-F894-22E0-DBBB041E6058}"/>
              </a:ext>
            </a:extLst>
          </p:cNvPr>
          <p:cNvSpPr txBox="1"/>
          <p:nvPr/>
        </p:nvSpPr>
        <p:spPr>
          <a:xfrm>
            <a:off x="9023860" y="4767565"/>
            <a:ext cx="1298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CreateArray</a:t>
            </a:r>
            <a:endParaRPr lang="fr-FR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047D4A4-1311-6A2B-123B-BC31E2D757BA}"/>
              </a:ext>
            </a:extLst>
          </p:cNvPr>
          <p:cNvSpPr txBox="1"/>
          <p:nvPr/>
        </p:nvSpPr>
        <p:spPr>
          <a:xfrm>
            <a:off x="9927691" y="5152267"/>
            <a:ext cx="1228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CreateMap</a:t>
            </a:r>
            <a:endParaRPr lang="fr-FR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E0F33D-FC03-F4A2-0A86-87DF1A75DC90}"/>
              </a:ext>
            </a:extLst>
          </p:cNvPr>
          <p:cNvSpPr txBox="1"/>
          <p:nvPr/>
        </p:nvSpPr>
        <p:spPr>
          <a:xfrm>
            <a:off x="10191728" y="4399314"/>
            <a:ext cx="1358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InitJavaBean</a:t>
            </a:r>
            <a:endParaRPr lang="fr-FR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D079A-6918-AF77-4974-50B8795F856F}"/>
              </a:ext>
            </a:extLst>
          </p:cNvPr>
          <p:cNvSpPr txBox="1"/>
          <p:nvPr/>
        </p:nvSpPr>
        <p:spPr>
          <a:xfrm>
            <a:off x="11444748" y="458398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…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8A044DC8-1E4E-1B9F-74DA-225A074EFDC9}"/>
              </a:ext>
            </a:extLst>
          </p:cNvPr>
          <p:cNvCxnSpPr>
            <a:cxnSpLocks/>
          </p:cNvCxnSpPr>
          <p:nvPr/>
        </p:nvCxnSpPr>
        <p:spPr>
          <a:xfrm flipV="1">
            <a:off x="11021189" y="3743795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5494378F-4CC8-1C3A-59C2-97620CD2D4DF}"/>
              </a:ext>
            </a:extLst>
          </p:cNvPr>
          <p:cNvCxnSpPr>
            <a:cxnSpLocks/>
          </p:cNvCxnSpPr>
          <p:nvPr/>
        </p:nvCxnSpPr>
        <p:spPr>
          <a:xfrm flipV="1">
            <a:off x="11350569" y="3743795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6B04B3D-C03A-9434-47C8-4A5B4D04488A}"/>
              </a:ext>
            </a:extLst>
          </p:cNvPr>
          <p:cNvCxnSpPr>
            <a:cxnSpLocks/>
          </p:cNvCxnSpPr>
          <p:nvPr/>
        </p:nvCxnSpPr>
        <p:spPr>
          <a:xfrm flipV="1">
            <a:off x="11628330" y="3743795"/>
            <a:ext cx="0" cy="40558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41BAE0F6-67AC-9F89-3634-E222D69DC7BC}"/>
              </a:ext>
            </a:extLst>
          </p:cNvPr>
          <p:cNvSpPr/>
          <p:nvPr/>
        </p:nvSpPr>
        <p:spPr>
          <a:xfrm rot="17029166">
            <a:off x="-572230" y="917309"/>
            <a:ext cx="23341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Annexe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5783124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8FA8B-BAA3-35F6-E748-BE2FBBD94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Expression 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9DF60D-D94C-CE51-6587-349913DA1FE6}"/>
              </a:ext>
            </a:extLst>
          </p:cNvPr>
          <p:cNvSpPr txBox="1"/>
          <p:nvPr/>
        </p:nvSpPr>
        <p:spPr>
          <a:xfrm>
            <a:off x="2802192" y="2005781"/>
            <a:ext cx="807951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Complex</a:t>
            </a:r>
            <a:r>
              <a:rPr lang="fr-FR" sz="2800" dirty="0"/>
              <a:t> …  INTERNAL  …  </a:t>
            </a:r>
          </a:p>
          <a:p>
            <a:r>
              <a:rPr lang="fr-FR" sz="2800" dirty="0"/>
              <a:t>( not </a:t>
            </a:r>
            <a:r>
              <a:rPr lang="fr-FR" sz="2800" dirty="0" err="1"/>
              <a:t>need</a:t>
            </a:r>
            <a:r>
              <a:rPr lang="fr-FR" sz="2800" dirty="0"/>
              <a:t> to </a:t>
            </a:r>
            <a:r>
              <a:rPr lang="fr-FR" sz="2800" dirty="0" err="1"/>
              <a:t>understand</a:t>
            </a:r>
            <a:r>
              <a:rPr lang="fr-FR" sz="2800" dirty="0"/>
              <a:t>, to use Spark)</a:t>
            </a:r>
          </a:p>
          <a:p>
            <a:endParaRPr lang="fr-FR" sz="2800" dirty="0"/>
          </a:p>
          <a:p>
            <a:r>
              <a:rPr lang="fr-FR" sz="2800" dirty="0"/>
              <a:t>Looks like a « </a:t>
            </a:r>
            <a:r>
              <a:rPr lang="fr-FR" sz="2800" b="1" dirty="0"/>
              <a:t>SQL Compiler </a:t>
            </a:r>
            <a:r>
              <a:rPr lang="fr-FR" sz="2800" dirty="0"/>
              <a:t>»  </a:t>
            </a:r>
          </a:p>
          <a:p>
            <a:br>
              <a:rPr lang="fr-FR" sz="2800" dirty="0"/>
            </a:br>
            <a:r>
              <a:rPr lang="fr-FR" sz="2800" dirty="0"/>
              <a:t>… support </a:t>
            </a:r>
            <a:r>
              <a:rPr lang="fr-FR" sz="2800" b="1" dirty="0"/>
              <a:t>NOT ONLY </a:t>
            </a:r>
            <a:r>
              <a:rPr lang="fr-FR" sz="2800" b="1" dirty="0" err="1"/>
              <a:t>Sql</a:t>
            </a:r>
            <a:r>
              <a:rPr lang="fr-FR" sz="2800" b="1" dirty="0"/>
              <a:t> </a:t>
            </a:r>
            <a:r>
              <a:rPr lang="fr-FR" sz="2800" b="1" dirty="0" err="1"/>
              <a:t>literal</a:t>
            </a:r>
            <a:r>
              <a:rPr lang="fr-FR" sz="2800" b="1" dirty="0"/>
              <a:t> values</a:t>
            </a:r>
            <a:r>
              <a:rPr lang="fr-FR" sz="2800" dirty="0"/>
              <a:t>,</a:t>
            </a:r>
          </a:p>
          <a:p>
            <a:r>
              <a:rPr lang="fr-FR" sz="2800" dirty="0"/>
              <a:t>     but </a:t>
            </a:r>
            <a:r>
              <a:rPr lang="fr-FR" sz="2800" dirty="0" err="1"/>
              <a:t>also</a:t>
            </a:r>
            <a:r>
              <a:rPr lang="fr-FR" sz="2800" dirty="0"/>
              <a:t> </a:t>
            </a:r>
            <a:r>
              <a:rPr lang="fr-FR" sz="2800" b="1" dirty="0" err="1"/>
              <a:t>NamedStruct</a:t>
            </a:r>
            <a:r>
              <a:rPr lang="fr-FR" sz="2800" b="1" dirty="0"/>
              <a:t>, </a:t>
            </a:r>
            <a:r>
              <a:rPr lang="fr-FR" sz="2800" b="1" dirty="0" err="1"/>
              <a:t>Array</a:t>
            </a:r>
            <a:r>
              <a:rPr lang="fr-FR" sz="2800" b="1" dirty="0"/>
              <a:t>, </a:t>
            </a:r>
            <a:r>
              <a:rPr lang="fr-FR" sz="2800" b="1" dirty="0" err="1"/>
              <a:t>Map</a:t>
            </a:r>
            <a:r>
              <a:rPr lang="fr-FR" sz="2800" b="1" dirty="0"/>
              <a:t>, Java </a:t>
            </a:r>
            <a:r>
              <a:rPr lang="fr-FR" sz="2800" b="1" dirty="0" err="1"/>
              <a:t>Objects</a:t>
            </a:r>
            <a:r>
              <a:rPr lang="fr-FR" sz="2800" b="1" dirty="0"/>
              <a:t> </a:t>
            </a:r>
            <a:r>
              <a:rPr lang="fr-FR" sz="2800" dirty="0"/>
              <a:t>!!!</a:t>
            </a:r>
          </a:p>
          <a:p>
            <a:endParaRPr lang="fr-FR" sz="2800" dirty="0"/>
          </a:p>
          <a:p>
            <a:r>
              <a:rPr lang="fr-FR" sz="2800" dirty="0" err="1"/>
              <a:t>Used</a:t>
            </a:r>
            <a:r>
              <a:rPr lang="fr-FR" sz="2800" dirty="0"/>
              <a:t> </a:t>
            </a:r>
            <a:r>
              <a:rPr lang="fr-FR" sz="2800" dirty="0" err="1"/>
              <a:t>internally</a:t>
            </a:r>
            <a:r>
              <a:rPr lang="fr-FR" sz="2800" dirty="0"/>
              <a:t> to </a:t>
            </a:r>
            <a:r>
              <a:rPr lang="fr-FR" sz="2800" b="1" dirty="0"/>
              <a:t>compile + </a:t>
            </a:r>
            <a:r>
              <a:rPr lang="fr-FR" sz="2800" b="1" dirty="0" err="1"/>
              <a:t>generate</a:t>
            </a:r>
            <a:r>
              <a:rPr lang="fr-FR" sz="2800" b="1" dirty="0"/>
              <a:t>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8F0A0A-9DD1-F7F8-1A37-D4C1C50207A9}"/>
              </a:ext>
            </a:extLst>
          </p:cNvPr>
          <p:cNvSpPr/>
          <p:nvPr/>
        </p:nvSpPr>
        <p:spPr>
          <a:xfrm rot="17029166">
            <a:off x="-572230" y="917309"/>
            <a:ext cx="23341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Annexe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7486987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8FA8B-BAA3-35F6-E748-BE2FBBD94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064" y="-1892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Internal</a:t>
            </a:r>
            <a:r>
              <a:rPr lang="fr-FR" dirty="0"/>
              <a:t> Spark « Type System »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7DAE3A6-D175-CDB8-7F7D-EFEC23E8C6E2}"/>
              </a:ext>
            </a:extLst>
          </p:cNvPr>
          <p:cNvCxnSpPr>
            <a:cxnSpLocks/>
          </p:cNvCxnSpPr>
          <p:nvPr/>
        </p:nvCxnSpPr>
        <p:spPr>
          <a:xfrm flipV="1">
            <a:off x="4895299" y="2074730"/>
            <a:ext cx="1" cy="59284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5E0E7DC-54C8-B339-C978-16DD634AA080}"/>
              </a:ext>
            </a:extLst>
          </p:cNvPr>
          <p:cNvCxnSpPr>
            <a:cxnSpLocks/>
          </p:cNvCxnSpPr>
          <p:nvPr/>
        </p:nvCxnSpPr>
        <p:spPr>
          <a:xfrm flipV="1">
            <a:off x="6678360" y="2074730"/>
            <a:ext cx="1" cy="59284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A0581B-6484-337C-510A-76FD1217A5E3}"/>
              </a:ext>
            </a:extLst>
          </p:cNvPr>
          <p:cNvCxnSpPr>
            <a:cxnSpLocks/>
          </p:cNvCxnSpPr>
          <p:nvPr/>
        </p:nvCxnSpPr>
        <p:spPr>
          <a:xfrm flipV="1">
            <a:off x="8524365" y="2074730"/>
            <a:ext cx="1" cy="59284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CE72A28-A949-3A59-1D72-330E3CE4E3C0}"/>
              </a:ext>
            </a:extLst>
          </p:cNvPr>
          <p:cNvSpPr txBox="1"/>
          <p:nvPr/>
        </p:nvSpPr>
        <p:spPr>
          <a:xfrm>
            <a:off x="10955503" y="1742484"/>
            <a:ext cx="397866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fr-FR" sz="2400" dirty="0"/>
              <a:t>…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F40B47-97BE-FD89-31E7-A1CD60813EAA}"/>
              </a:ext>
            </a:extLst>
          </p:cNvPr>
          <p:cNvCxnSpPr>
            <a:cxnSpLocks/>
          </p:cNvCxnSpPr>
          <p:nvPr/>
        </p:nvCxnSpPr>
        <p:spPr>
          <a:xfrm flipV="1">
            <a:off x="10719417" y="2074730"/>
            <a:ext cx="1" cy="59284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FEAC08D-2F9A-7821-5B7A-F60B2D8915B0}"/>
              </a:ext>
            </a:extLst>
          </p:cNvPr>
          <p:cNvCxnSpPr>
            <a:cxnSpLocks/>
          </p:cNvCxnSpPr>
          <p:nvPr/>
        </p:nvCxnSpPr>
        <p:spPr>
          <a:xfrm flipV="1">
            <a:off x="2572611" y="2088024"/>
            <a:ext cx="1" cy="59284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7CAF8BE-BC59-7BE0-372D-060AF87161EA}"/>
              </a:ext>
            </a:extLst>
          </p:cNvPr>
          <p:cNvCxnSpPr>
            <a:cxnSpLocks/>
          </p:cNvCxnSpPr>
          <p:nvPr/>
        </p:nvCxnSpPr>
        <p:spPr>
          <a:xfrm flipV="1">
            <a:off x="934064" y="2088024"/>
            <a:ext cx="1" cy="59284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902EEF3-78F3-1AFB-2226-F40B194F4078}"/>
              </a:ext>
            </a:extLst>
          </p:cNvPr>
          <p:cNvCxnSpPr>
            <a:cxnSpLocks/>
          </p:cNvCxnSpPr>
          <p:nvPr/>
        </p:nvCxnSpPr>
        <p:spPr>
          <a:xfrm>
            <a:off x="934064" y="2074450"/>
            <a:ext cx="995044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CA7AB95-95F3-3FF3-D532-4F65950D9A64}"/>
              </a:ext>
            </a:extLst>
          </p:cNvPr>
          <p:cNvSpPr txBox="1"/>
          <p:nvPr/>
        </p:nvSpPr>
        <p:spPr>
          <a:xfrm>
            <a:off x="96316" y="2617658"/>
            <a:ext cx="14571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NullType</a:t>
            </a:r>
            <a:endParaRPr lang="fr-FR" sz="28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9A98262-7F3D-0BF1-204F-0AABEE3B7B05}"/>
              </a:ext>
            </a:extLst>
          </p:cNvPr>
          <p:cNvCxnSpPr>
            <a:cxnSpLocks/>
          </p:cNvCxnSpPr>
          <p:nvPr/>
        </p:nvCxnSpPr>
        <p:spPr>
          <a:xfrm flipV="1">
            <a:off x="2569703" y="3232994"/>
            <a:ext cx="1" cy="59284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A2778B8-F917-AB6F-029E-DC0F6D0CCC5A}"/>
              </a:ext>
            </a:extLst>
          </p:cNvPr>
          <p:cNvCxnSpPr>
            <a:cxnSpLocks/>
          </p:cNvCxnSpPr>
          <p:nvPr/>
        </p:nvCxnSpPr>
        <p:spPr>
          <a:xfrm>
            <a:off x="1499217" y="3825839"/>
            <a:ext cx="327926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5DDCC0A-82FF-549B-0EA3-70143F6EB8BF}"/>
              </a:ext>
            </a:extLst>
          </p:cNvPr>
          <p:cNvCxnSpPr>
            <a:cxnSpLocks/>
          </p:cNvCxnSpPr>
          <p:nvPr/>
        </p:nvCxnSpPr>
        <p:spPr>
          <a:xfrm flipV="1">
            <a:off x="1528916" y="3829896"/>
            <a:ext cx="1" cy="59284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4FB0DCC-7B77-93FD-DDB3-203F40F471FD}"/>
              </a:ext>
            </a:extLst>
          </p:cNvPr>
          <p:cNvSpPr txBox="1"/>
          <p:nvPr/>
        </p:nvSpPr>
        <p:spPr>
          <a:xfrm>
            <a:off x="210775" y="4326787"/>
            <a:ext cx="20663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BooleanType</a:t>
            </a:r>
            <a:endParaRPr lang="fr-FR" sz="28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C7D4CF3-45B6-2C12-CFFB-79BCC79527B6}"/>
              </a:ext>
            </a:extLst>
          </p:cNvPr>
          <p:cNvSpPr txBox="1"/>
          <p:nvPr/>
        </p:nvSpPr>
        <p:spPr>
          <a:xfrm>
            <a:off x="5043058" y="3529416"/>
            <a:ext cx="397866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fr-FR" sz="2400" dirty="0"/>
              <a:t>…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C880DAD-CE79-5DAD-9437-D54BD82631C9}"/>
              </a:ext>
            </a:extLst>
          </p:cNvPr>
          <p:cNvCxnSpPr>
            <a:cxnSpLocks/>
          </p:cNvCxnSpPr>
          <p:nvPr/>
        </p:nvCxnSpPr>
        <p:spPr>
          <a:xfrm flipV="1">
            <a:off x="2408407" y="3854535"/>
            <a:ext cx="11983" cy="95810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5DE386D-2D8D-60BF-7418-409A59A92908}"/>
              </a:ext>
            </a:extLst>
          </p:cNvPr>
          <p:cNvCxnSpPr>
            <a:cxnSpLocks/>
          </p:cNvCxnSpPr>
          <p:nvPr/>
        </p:nvCxnSpPr>
        <p:spPr>
          <a:xfrm flipV="1">
            <a:off x="3400734" y="3858791"/>
            <a:ext cx="1" cy="59284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670FD66-DE25-9EEE-88E2-163D2CDB6806}"/>
              </a:ext>
            </a:extLst>
          </p:cNvPr>
          <p:cNvCxnSpPr>
            <a:cxnSpLocks/>
          </p:cNvCxnSpPr>
          <p:nvPr/>
        </p:nvCxnSpPr>
        <p:spPr>
          <a:xfrm flipV="1">
            <a:off x="4381079" y="3840934"/>
            <a:ext cx="0" cy="971706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D9BE5C9-B828-3398-90F3-283377D4ABDA}"/>
              </a:ext>
            </a:extLst>
          </p:cNvPr>
          <p:cNvCxnSpPr>
            <a:cxnSpLocks/>
          </p:cNvCxnSpPr>
          <p:nvPr/>
        </p:nvCxnSpPr>
        <p:spPr>
          <a:xfrm flipV="1">
            <a:off x="5744039" y="1646754"/>
            <a:ext cx="10798" cy="441270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Left Brace 37">
            <a:extLst>
              <a:ext uri="{FF2B5EF4-FFF2-40B4-BE49-F238E27FC236}">
                <a16:creationId xmlns:a16="http://schemas.microsoft.com/office/drawing/2014/main" id="{8D740DC6-3968-F5D1-0901-4ED2F46F9522}"/>
              </a:ext>
            </a:extLst>
          </p:cNvPr>
          <p:cNvSpPr/>
          <p:nvPr/>
        </p:nvSpPr>
        <p:spPr>
          <a:xfrm rot="16200000">
            <a:off x="2315102" y="3617254"/>
            <a:ext cx="524410" cy="4633034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39C50800-D983-46CA-72C0-D0C2A89E3317}"/>
              </a:ext>
            </a:extLst>
          </p:cNvPr>
          <p:cNvSpPr/>
          <p:nvPr/>
        </p:nvSpPr>
        <p:spPr>
          <a:xfrm rot="16200000">
            <a:off x="8262160" y="2528926"/>
            <a:ext cx="524410" cy="6847704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D799336-1061-DAF5-0929-E85AC899EF74}"/>
              </a:ext>
            </a:extLst>
          </p:cNvPr>
          <p:cNvSpPr txBox="1"/>
          <p:nvPr/>
        </p:nvSpPr>
        <p:spPr>
          <a:xfrm>
            <a:off x="1055401" y="6149881"/>
            <a:ext cx="38384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Simple</a:t>
            </a:r>
            <a:r>
              <a:rPr lang="fr-FR" sz="2800" dirty="0"/>
              <a:t> Value (like in SQL)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ABF8BBB-9F42-EF39-AC8A-7A41BF964AF9}"/>
              </a:ext>
            </a:extLst>
          </p:cNvPr>
          <p:cNvSpPr txBox="1"/>
          <p:nvPr/>
        </p:nvSpPr>
        <p:spPr>
          <a:xfrm>
            <a:off x="7117080" y="6157255"/>
            <a:ext cx="46387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Composite</a:t>
            </a:r>
            <a:r>
              <a:rPr lang="fr-FR" sz="2800" dirty="0"/>
              <a:t> Value (like in JSON)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2E24BDA-0200-A1AB-D6FE-6E594E24BB12}"/>
              </a:ext>
            </a:extLst>
          </p:cNvPr>
          <p:cNvSpPr txBox="1"/>
          <p:nvPr/>
        </p:nvSpPr>
        <p:spPr>
          <a:xfrm>
            <a:off x="1703176" y="2610380"/>
            <a:ext cx="1898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AtomicType</a:t>
            </a:r>
            <a:endParaRPr lang="fr-FR" sz="28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5FA5FB9-B6E0-D7E1-A932-D7911B48B985}"/>
              </a:ext>
            </a:extLst>
          </p:cNvPr>
          <p:cNvSpPr txBox="1"/>
          <p:nvPr/>
        </p:nvSpPr>
        <p:spPr>
          <a:xfrm>
            <a:off x="3931045" y="2587757"/>
            <a:ext cx="17633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err="1"/>
              <a:t>Struct</a:t>
            </a:r>
            <a:r>
              <a:rPr lang="fr-FR" sz="2800" dirty="0" err="1"/>
              <a:t>Type</a:t>
            </a:r>
            <a:endParaRPr lang="fr-FR" sz="28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7D9F30E-83C4-66F3-3356-99390D7F845F}"/>
              </a:ext>
            </a:extLst>
          </p:cNvPr>
          <p:cNvSpPr txBox="1"/>
          <p:nvPr/>
        </p:nvSpPr>
        <p:spPr>
          <a:xfrm>
            <a:off x="5954036" y="2560140"/>
            <a:ext cx="16800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err="1"/>
              <a:t>Array</a:t>
            </a:r>
            <a:r>
              <a:rPr lang="fr-FR" sz="2800" dirty="0" err="1"/>
              <a:t>Type</a:t>
            </a:r>
            <a:endParaRPr lang="fr-FR" sz="28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8AAC4CA-648D-64E4-FEC3-C3CDB2212661}"/>
              </a:ext>
            </a:extLst>
          </p:cNvPr>
          <p:cNvSpPr txBox="1"/>
          <p:nvPr/>
        </p:nvSpPr>
        <p:spPr>
          <a:xfrm>
            <a:off x="7716811" y="2569183"/>
            <a:ext cx="15565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err="1"/>
              <a:t>Map</a:t>
            </a:r>
            <a:r>
              <a:rPr lang="fr-FR" sz="2800" dirty="0" err="1"/>
              <a:t>Type</a:t>
            </a:r>
            <a:endParaRPr lang="fr-FR" sz="28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9A8AC11-C87C-EC57-3DBF-02D94B0A7521}"/>
              </a:ext>
            </a:extLst>
          </p:cNvPr>
          <p:cNvSpPr txBox="1"/>
          <p:nvPr/>
        </p:nvSpPr>
        <p:spPr>
          <a:xfrm>
            <a:off x="9319963" y="2563776"/>
            <a:ext cx="26899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UserDefinedType</a:t>
            </a:r>
            <a:endParaRPr lang="fr-FR" sz="2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A885776-BAA2-A960-58B9-460081002229}"/>
              </a:ext>
            </a:extLst>
          </p:cNvPr>
          <p:cNvSpPr txBox="1"/>
          <p:nvPr/>
        </p:nvSpPr>
        <p:spPr>
          <a:xfrm>
            <a:off x="1375239" y="4855656"/>
            <a:ext cx="2117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NumericType</a:t>
            </a:r>
            <a:endParaRPr lang="fr-FR" sz="28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D7ADD79-62F4-EB5E-4470-635236320F4F}"/>
              </a:ext>
            </a:extLst>
          </p:cNvPr>
          <p:cNvSpPr txBox="1"/>
          <p:nvPr/>
        </p:nvSpPr>
        <p:spPr>
          <a:xfrm>
            <a:off x="2500690" y="4357879"/>
            <a:ext cx="1721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StringType</a:t>
            </a:r>
            <a:endParaRPr lang="fr-FR" sz="28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7B9D5F1-B834-9262-B1BA-415F8C649C3D}"/>
              </a:ext>
            </a:extLst>
          </p:cNvPr>
          <p:cNvSpPr txBox="1"/>
          <p:nvPr/>
        </p:nvSpPr>
        <p:spPr>
          <a:xfrm>
            <a:off x="3667566" y="4870222"/>
            <a:ext cx="1555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DateType</a:t>
            </a:r>
            <a:endParaRPr lang="fr-FR" sz="28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989E7CE-091E-B5B1-8837-B72CBC3D03A2}"/>
              </a:ext>
            </a:extLst>
          </p:cNvPr>
          <p:cNvSpPr txBox="1"/>
          <p:nvPr/>
        </p:nvSpPr>
        <p:spPr>
          <a:xfrm>
            <a:off x="4803111" y="1016574"/>
            <a:ext cx="19379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/>
              <a:t>DataType</a:t>
            </a:r>
            <a:endParaRPr lang="fr-FR" sz="36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F0EB63C-7EE7-2FF2-F016-0C169C876F01}"/>
              </a:ext>
            </a:extLst>
          </p:cNvPr>
          <p:cNvSpPr/>
          <p:nvPr/>
        </p:nvSpPr>
        <p:spPr>
          <a:xfrm rot="17029166">
            <a:off x="-572230" y="917309"/>
            <a:ext cx="23341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Annexe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242920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E0727-5835-50A5-79A6-425B35E9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566"/>
            <a:ext cx="10515600" cy="910610"/>
          </a:xfrm>
        </p:spPr>
        <p:txBody>
          <a:bodyPr/>
          <a:lstStyle/>
          <a:p>
            <a:pPr algn="ctr"/>
            <a:r>
              <a:rPr lang="fr-FR" dirty="0"/>
              <a:t>Spark </a:t>
            </a:r>
            <a:r>
              <a:rPr lang="fr-FR" dirty="0" err="1"/>
              <a:t>DataType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FA0CE1-8FC9-6775-12CC-7584E9C31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767" y="1096331"/>
            <a:ext cx="5658736" cy="569010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A26E65-14AC-7E8F-8A3E-22654A667424}"/>
              </a:ext>
            </a:extLst>
          </p:cNvPr>
          <p:cNvSpPr/>
          <p:nvPr/>
        </p:nvSpPr>
        <p:spPr>
          <a:xfrm rot="17029166">
            <a:off x="-572230" y="917309"/>
            <a:ext cx="23341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Annexe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7840867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49F85-9521-A741-DCCE-F6A02E9BC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Hive</a:t>
            </a:r>
            <a:r>
              <a:rPr lang="fr-FR" dirty="0"/>
              <a:t> - Spark SQL supports </a:t>
            </a:r>
            <a:r>
              <a:rPr lang="fr-FR" dirty="0" err="1"/>
              <a:t>Struct</a:t>
            </a:r>
            <a:r>
              <a:rPr lang="fr-FR" dirty="0"/>
              <a:t>, List, </a:t>
            </a:r>
            <a:r>
              <a:rPr lang="fr-FR" dirty="0" err="1"/>
              <a:t>Map</a:t>
            </a:r>
            <a:r>
              <a:rPr lang="fr-FR" dirty="0"/>
              <a:t>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4F0DEF-AD12-87DD-9C8B-6D263DFD5879}"/>
              </a:ext>
            </a:extLst>
          </p:cNvPr>
          <p:cNvSpPr txBox="1"/>
          <p:nvPr/>
        </p:nvSpPr>
        <p:spPr>
          <a:xfrm>
            <a:off x="744794" y="1954161"/>
            <a:ext cx="11145743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Example:</a:t>
            </a:r>
          </a:p>
          <a:p>
            <a:endParaRPr lang="fr-FR" sz="2400" dirty="0"/>
          </a:p>
          <a:p>
            <a:r>
              <a:rPr lang="fr-FR" sz="2400" dirty="0"/>
              <a:t>CREATE  EXTERNAL  TABLE  `</a:t>
            </a:r>
            <a:r>
              <a:rPr lang="fr-FR" sz="2400" dirty="0" err="1"/>
              <a:t>student</a:t>
            </a:r>
            <a:r>
              <a:rPr lang="fr-FR" sz="2400" dirty="0"/>
              <a:t>` (</a:t>
            </a:r>
          </a:p>
          <a:p>
            <a:r>
              <a:rPr lang="fr-FR" sz="2400" dirty="0"/>
              <a:t>    </a:t>
            </a:r>
            <a:r>
              <a:rPr lang="fr-FR" sz="2400" dirty="0" err="1"/>
              <a:t>firstName</a:t>
            </a:r>
            <a:r>
              <a:rPr lang="fr-FR" sz="2400" dirty="0"/>
              <a:t> string,  </a:t>
            </a:r>
            <a:r>
              <a:rPr lang="fr-FR" sz="2400" dirty="0" err="1"/>
              <a:t>lastName</a:t>
            </a:r>
            <a:r>
              <a:rPr lang="fr-FR" sz="2400" dirty="0"/>
              <a:t> string,</a:t>
            </a:r>
          </a:p>
          <a:p>
            <a:endParaRPr lang="fr-FR" sz="2400" dirty="0"/>
          </a:p>
          <a:p>
            <a:r>
              <a:rPr lang="fr-FR" sz="2400" dirty="0"/>
              <a:t>    </a:t>
            </a:r>
            <a:r>
              <a:rPr lang="fr-FR" sz="2400" dirty="0" err="1"/>
              <a:t>practicedSports</a:t>
            </a:r>
            <a:r>
              <a:rPr lang="fr-FR" sz="2400" dirty="0"/>
              <a:t> </a:t>
            </a:r>
            <a:r>
              <a:rPr lang="fr-FR" sz="3200" b="1" dirty="0" err="1"/>
              <a:t>array</a:t>
            </a:r>
            <a:r>
              <a:rPr lang="fr-FR" sz="3200" b="1" dirty="0"/>
              <a:t>&lt; </a:t>
            </a:r>
            <a:r>
              <a:rPr lang="fr-FR" sz="3200" b="1" dirty="0" err="1"/>
              <a:t>named_struct</a:t>
            </a:r>
            <a:r>
              <a:rPr lang="fr-FR" sz="3200" b="1" dirty="0"/>
              <a:t>&lt; </a:t>
            </a:r>
            <a:r>
              <a:rPr lang="fr-FR" sz="2400" dirty="0" err="1"/>
              <a:t>name</a:t>
            </a:r>
            <a:r>
              <a:rPr lang="fr-FR" sz="2400" dirty="0"/>
              <a:t>: string, </a:t>
            </a:r>
            <a:r>
              <a:rPr lang="fr-FR" sz="2400" dirty="0" err="1"/>
              <a:t>numberYear</a:t>
            </a:r>
            <a:r>
              <a:rPr lang="fr-FR" sz="2400" dirty="0"/>
              <a:t>: </a:t>
            </a:r>
            <a:r>
              <a:rPr lang="fr-FR" sz="2400" dirty="0" err="1"/>
              <a:t>int</a:t>
            </a:r>
            <a:r>
              <a:rPr lang="fr-FR" sz="3200" dirty="0"/>
              <a:t> </a:t>
            </a:r>
            <a:r>
              <a:rPr lang="fr-FR" sz="3200" b="1" dirty="0"/>
              <a:t>&gt; &gt;</a:t>
            </a:r>
            <a:r>
              <a:rPr lang="fr-FR" sz="2400" dirty="0"/>
              <a:t>,</a:t>
            </a:r>
          </a:p>
          <a:p>
            <a:r>
              <a:rPr lang="fr-FR" sz="2400" dirty="0"/>
              <a:t>    </a:t>
            </a:r>
            <a:r>
              <a:rPr lang="fr-FR" sz="2400" dirty="0" err="1"/>
              <a:t>diploma</a:t>
            </a:r>
            <a:r>
              <a:rPr lang="fr-FR" sz="2400" dirty="0"/>
              <a:t> </a:t>
            </a:r>
            <a:r>
              <a:rPr lang="fr-FR" sz="3200" b="1" dirty="0" err="1"/>
              <a:t>map</a:t>
            </a:r>
            <a:r>
              <a:rPr lang="fr-FR" sz="3200" b="1" dirty="0"/>
              <a:t>&lt;</a:t>
            </a:r>
            <a:r>
              <a:rPr lang="fr-FR" sz="2400" dirty="0"/>
              <a:t>string, </a:t>
            </a:r>
            <a:r>
              <a:rPr lang="fr-FR" sz="3200" b="1" dirty="0" err="1"/>
              <a:t>named_struct</a:t>
            </a:r>
            <a:r>
              <a:rPr lang="fr-FR" sz="3200" b="1" dirty="0"/>
              <a:t>&lt;</a:t>
            </a:r>
            <a:r>
              <a:rPr lang="fr-FR" sz="2400" dirty="0"/>
              <a:t>mention: string, </a:t>
            </a:r>
            <a:r>
              <a:rPr lang="fr-FR" sz="2400" dirty="0" err="1"/>
              <a:t>obtentionDate</a:t>
            </a:r>
            <a:r>
              <a:rPr lang="fr-FR" sz="2400" dirty="0"/>
              <a:t>: Date</a:t>
            </a:r>
            <a:r>
              <a:rPr lang="fr-FR" sz="3200" dirty="0"/>
              <a:t> </a:t>
            </a:r>
            <a:r>
              <a:rPr lang="fr-FR" sz="3200" b="1" dirty="0"/>
              <a:t>&gt; &gt;</a:t>
            </a:r>
          </a:p>
          <a:p>
            <a:r>
              <a:rPr lang="fr-FR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1733885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73999-4F3D-D63F-0920-E5FF93445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30013"/>
            <a:ext cx="11742575" cy="1325563"/>
          </a:xfrm>
        </p:spPr>
        <p:txBody>
          <a:bodyPr/>
          <a:lstStyle/>
          <a:p>
            <a:r>
              <a:rPr lang="fr-FR" dirty="0" err="1"/>
              <a:t>Nested</a:t>
            </a:r>
            <a:r>
              <a:rPr lang="fr-FR" dirty="0"/>
              <a:t> </a:t>
            </a:r>
            <a:r>
              <a:rPr lang="fr-FR" dirty="0" err="1"/>
              <a:t>fields</a:t>
            </a:r>
            <a:r>
              <a:rPr lang="fr-FR" dirty="0"/>
              <a:t> in File Format: Parquet / </a:t>
            </a:r>
            <a:r>
              <a:rPr lang="fr-FR" dirty="0" err="1"/>
              <a:t>Orc</a:t>
            </a:r>
            <a:r>
              <a:rPr lang="fr-FR" dirty="0"/>
              <a:t> / </a:t>
            </a:r>
            <a:r>
              <a:rPr lang="fr-FR" dirty="0" err="1"/>
              <a:t>Json</a:t>
            </a:r>
            <a:endParaRPr lang="fr-FR" dirty="0"/>
          </a:p>
        </p:txBody>
      </p:sp>
      <p:pic>
        <p:nvPicPr>
          <p:cNvPr id="18434" name="Picture 2" descr="Understanding the Parquet file format">
            <a:extLst>
              <a:ext uri="{FF2B5EF4-FFF2-40B4-BE49-F238E27FC236}">
                <a16:creationId xmlns:a16="http://schemas.microsoft.com/office/drawing/2014/main" id="{75F1D5A0-563E-FD6F-53F5-CFC2DA0AD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845" y="1629853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Json images vectorielles, Json vecteurs libres de droits | Depositphotos">
            <a:extLst>
              <a:ext uri="{FF2B5EF4-FFF2-40B4-BE49-F238E27FC236}">
                <a16:creationId xmlns:a16="http://schemas.microsoft.com/office/drawing/2014/main" id="{B9857C7D-FA24-C365-38E0-89582D3A0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8497" y="4541889"/>
            <a:ext cx="1469770" cy="1469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45B6C5-6C0F-798B-F887-B9B17DC067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998" y="1496140"/>
            <a:ext cx="6399255" cy="1988933"/>
          </a:xfrm>
          <a:prstGeom prst="rect">
            <a:avLst/>
          </a:prstGeom>
        </p:spPr>
      </p:pic>
      <p:pic>
        <p:nvPicPr>
          <p:cNvPr id="6" name="Picture 8" descr="Apache Spark — Wikipédia">
            <a:extLst>
              <a:ext uri="{FF2B5EF4-FFF2-40B4-BE49-F238E27FC236}">
                <a16:creationId xmlns:a16="http://schemas.microsoft.com/office/drawing/2014/main" id="{FF5DB979-7E2E-492E-9D8D-338C5E02C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789" y="3362769"/>
            <a:ext cx="1731327" cy="89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Up-Down 6">
            <a:extLst>
              <a:ext uri="{FF2B5EF4-FFF2-40B4-BE49-F238E27FC236}">
                <a16:creationId xmlns:a16="http://schemas.microsoft.com/office/drawing/2014/main" id="{3401B2A7-048E-D9D4-0C09-B21B3C81A452}"/>
              </a:ext>
            </a:extLst>
          </p:cNvPr>
          <p:cNvSpPr/>
          <p:nvPr/>
        </p:nvSpPr>
        <p:spPr>
          <a:xfrm rot="18785820">
            <a:off x="9177364" y="2828613"/>
            <a:ext cx="434443" cy="1068313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Up-Down 7">
            <a:extLst>
              <a:ext uri="{FF2B5EF4-FFF2-40B4-BE49-F238E27FC236}">
                <a16:creationId xmlns:a16="http://schemas.microsoft.com/office/drawing/2014/main" id="{1D3761E4-DC1B-7C96-A9BA-488C637EF82C}"/>
              </a:ext>
            </a:extLst>
          </p:cNvPr>
          <p:cNvSpPr/>
          <p:nvPr/>
        </p:nvSpPr>
        <p:spPr>
          <a:xfrm rot="13574382">
            <a:off x="9179789" y="4104438"/>
            <a:ext cx="434443" cy="1068313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3202B8-6728-8E82-F6FB-80BBDDBBCD65}"/>
              </a:ext>
            </a:extLst>
          </p:cNvPr>
          <p:cNvSpPr txBox="1"/>
          <p:nvPr/>
        </p:nvSpPr>
        <p:spPr>
          <a:xfrm>
            <a:off x="10277168" y="4659243"/>
            <a:ext cx="1614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err="1"/>
              <a:t>DataType</a:t>
            </a:r>
            <a:endParaRPr lang="fr-FR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055EC3-2EDD-FBF5-18AC-78DB3A9C7474}"/>
              </a:ext>
            </a:extLst>
          </p:cNvPr>
          <p:cNvSpPr txBox="1"/>
          <p:nvPr/>
        </p:nvSpPr>
        <p:spPr>
          <a:xfrm>
            <a:off x="1194619" y="5596160"/>
            <a:ext cx="58407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JSON </a:t>
            </a:r>
            <a:r>
              <a:rPr lang="fr-FR" sz="2400" b="1" dirty="0" err="1"/>
              <a:t>DataType</a:t>
            </a:r>
            <a:r>
              <a:rPr lang="fr-FR" sz="2400" b="1" dirty="0"/>
              <a:t>                ~   Spark </a:t>
            </a:r>
            <a:r>
              <a:rPr lang="fr-FR" sz="2400" b="1" dirty="0" err="1"/>
              <a:t>DataType</a:t>
            </a:r>
            <a:endParaRPr lang="fr-FR" sz="2400" b="1" dirty="0"/>
          </a:p>
          <a:p>
            <a:r>
              <a:rPr lang="fr-FR" sz="2400" b="1" dirty="0"/>
              <a:t>(</a:t>
            </a:r>
            <a:r>
              <a:rPr lang="fr-FR" sz="2400" b="1" dirty="0" err="1"/>
              <a:t>map</a:t>
            </a:r>
            <a:r>
              <a:rPr lang="fr-FR" sz="2400" b="1" dirty="0"/>
              <a:t> </a:t>
            </a:r>
            <a:r>
              <a:rPr lang="fr-FR" sz="2400" b="1" dirty="0" err="1"/>
              <a:t>with</a:t>
            </a:r>
            <a:r>
              <a:rPr lang="fr-FR" sz="2400" b="1" dirty="0"/>
              <a:t> string </a:t>
            </a:r>
            <a:r>
              <a:rPr lang="fr-FR" sz="2400" b="1" dirty="0" err="1"/>
              <a:t>only</a:t>
            </a:r>
            <a:r>
              <a:rPr lang="fr-FR" sz="2400" b="1" dirty="0"/>
              <a:t>)</a:t>
            </a:r>
            <a:endParaRPr lang="fr-FR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996E60-F22A-5FD3-486C-1125ABFCD53D}"/>
              </a:ext>
            </a:extLst>
          </p:cNvPr>
          <p:cNvSpPr txBox="1"/>
          <p:nvPr/>
        </p:nvSpPr>
        <p:spPr>
          <a:xfrm>
            <a:off x="425245" y="3654055"/>
            <a:ext cx="6813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Parquet </a:t>
            </a:r>
            <a:r>
              <a:rPr lang="fr-FR" sz="2400" b="1" dirty="0" err="1"/>
              <a:t>DataType</a:t>
            </a:r>
            <a:r>
              <a:rPr lang="fr-FR" sz="2400" b="1" dirty="0"/>
              <a:t>              ~   Spark </a:t>
            </a:r>
            <a:r>
              <a:rPr lang="fr-FR" sz="2400" b="1" dirty="0" err="1"/>
              <a:t>DataType</a:t>
            </a:r>
            <a:endParaRPr lang="fr-FR" sz="2400" b="1" dirty="0"/>
          </a:p>
          <a:p>
            <a:r>
              <a:rPr lang="fr-FR" sz="2400" b="1" dirty="0" err="1"/>
              <a:t>Nested</a:t>
            </a:r>
            <a:r>
              <a:rPr lang="fr-FR" sz="2400" b="1" dirty="0"/>
              <a:t> </a:t>
            </a:r>
            <a:r>
              <a:rPr lang="fr-FR" sz="2400" b="1" dirty="0" err="1"/>
              <a:t>Encoding</a:t>
            </a:r>
            <a:r>
              <a:rPr lang="fr-FR" sz="2400" b="1" dirty="0"/>
              <a:t> </a:t>
            </a:r>
            <a:r>
              <a:rPr lang="fr-FR" sz="2400" b="1" dirty="0" err="1"/>
              <a:t>with</a:t>
            </a:r>
            <a:r>
              <a:rPr lang="fr-FR" sz="2400" b="1" dirty="0"/>
              <a:t> « </a:t>
            </a:r>
            <a:r>
              <a:rPr lang="fr-FR" sz="2400" b="1" dirty="0" err="1"/>
              <a:t>definiton</a:t>
            </a:r>
            <a:r>
              <a:rPr lang="fr-FR" sz="2400" b="1" dirty="0"/>
              <a:t> » + « </a:t>
            </a:r>
            <a:r>
              <a:rPr lang="fr-FR" sz="2400" b="1" dirty="0" err="1"/>
              <a:t>repetition</a:t>
            </a:r>
            <a:r>
              <a:rPr lang="fr-FR" sz="2400" b="1" dirty="0"/>
              <a:t> »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79441043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47683-E1E0-02B8-22BF-1E47E96E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Nested</a:t>
            </a:r>
            <a:r>
              <a:rPr lang="fr-FR" dirty="0"/>
              <a:t> Fields in Spark SQL UDF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F81BEF-ACD8-F7C1-648F-20BD40D4402C}"/>
              </a:ext>
            </a:extLst>
          </p:cNvPr>
          <p:cNvSpPr txBox="1"/>
          <p:nvPr/>
        </p:nvSpPr>
        <p:spPr>
          <a:xfrm>
            <a:off x="5279922" y="1828525"/>
            <a:ext cx="6350969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SELECT </a:t>
            </a:r>
            <a:r>
              <a:rPr lang="fr-FR" sz="2800" dirty="0" err="1"/>
              <a:t>ename</a:t>
            </a:r>
            <a:r>
              <a:rPr lang="fr-FR" sz="2800" dirty="0"/>
              <a:t>, </a:t>
            </a:r>
          </a:p>
          <a:p>
            <a:r>
              <a:rPr lang="fr-FR" sz="2800" dirty="0"/>
              <a:t>      </a:t>
            </a:r>
            <a:r>
              <a:rPr lang="fr-FR" sz="2800" b="1" dirty="0" err="1"/>
              <a:t>exists</a:t>
            </a:r>
            <a:r>
              <a:rPr lang="fr-FR" sz="2800" b="1" dirty="0"/>
              <a:t>(</a:t>
            </a:r>
            <a:r>
              <a:rPr lang="fr-FR" sz="2800" dirty="0" err="1"/>
              <a:t>dept_list</a:t>
            </a:r>
            <a:r>
              <a:rPr lang="fr-FR" sz="2800" dirty="0"/>
              <a:t>, x -&gt; x = 10) as found10</a:t>
            </a:r>
          </a:p>
          <a:p>
            <a:r>
              <a:rPr lang="fr-FR" sz="2800" dirty="0"/>
              <a:t>FROM </a:t>
            </a:r>
            <a:r>
              <a:rPr lang="fr-FR" sz="2800" dirty="0" err="1"/>
              <a:t>employee</a:t>
            </a:r>
            <a:endParaRPr lang="fr-FR" sz="2800" dirty="0"/>
          </a:p>
          <a:p>
            <a:br>
              <a:rPr lang="fr-FR" sz="2000" dirty="0">
                <a:latin typeface="+mj-lt"/>
              </a:rPr>
            </a:b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fr-FR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ename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| found10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Tom 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false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  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Jerry     | </a:t>
            </a:r>
            <a:r>
              <a:rPr lang="fr-FR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true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     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Riley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false           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  <a:p>
            <a:endParaRPr lang="fr-FR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3B66AE-0D5E-353F-E496-339A76A320CC}"/>
              </a:ext>
            </a:extLst>
          </p:cNvPr>
          <p:cNvSpPr txBox="1"/>
          <p:nvPr/>
        </p:nvSpPr>
        <p:spPr>
          <a:xfrm>
            <a:off x="449826" y="1920858"/>
            <a:ext cx="3778663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cs typeface="Calibri Light" panose="020F0302020204030204" pitchFamily="34" charset="0"/>
              </a:rPr>
              <a:t>SELECT </a:t>
            </a:r>
            <a:r>
              <a:rPr lang="fr-FR" sz="2800" dirty="0" err="1">
                <a:cs typeface="Calibri Light" panose="020F0302020204030204" pitchFamily="34" charset="0"/>
              </a:rPr>
              <a:t>ename</a:t>
            </a:r>
            <a:r>
              <a:rPr lang="fr-FR" sz="2800" dirty="0">
                <a:cs typeface="Calibri Light" panose="020F0302020204030204" pitchFamily="34" charset="0"/>
              </a:rPr>
              <a:t>, </a:t>
            </a:r>
            <a:r>
              <a:rPr lang="fr-FR" sz="2800" b="1" dirty="0" err="1">
                <a:cs typeface="Calibri Light" panose="020F0302020204030204" pitchFamily="34" charset="0"/>
              </a:rPr>
              <a:t>dept_list</a:t>
            </a:r>
            <a:endParaRPr lang="fr-FR" sz="2800" b="1" dirty="0">
              <a:cs typeface="Calibri Light" panose="020F0302020204030204" pitchFamily="34" charset="0"/>
            </a:endParaRPr>
          </a:p>
          <a:p>
            <a:r>
              <a:rPr lang="fr-FR" sz="2800" dirty="0">
                <a:cs typeface="Calibri Light" panose="020F0302020204030204" pitchFamily="34" charset="0"/>
              </a:rPr>
              <a:t>FROM </a:t>
            </a:r>
            <a:r>
              <a:rPr lang="fr-FR" sz="2800" dirty="0" err="1">
                <a:cs typeface="Calibri Light" panose="020F0302020204030204" pitchFamily="34" charset="0"/>
              </a:rPr>
              <a:t>employee</a:t>
            </a:r>
            <a:endParaRPr lang="fr-FR" sz="2800" dirty="0">
              <a:cs typeface="Calibri Light" panose="020F0302020204030204" pitchFamily="34" charset="0"/>
            </a:endParaRPr>
          </a:p>
          <a:p>
            <a:endParaRPr lang="fr-FR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fr-FR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fr-FR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ename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| </a:t>
            </a:r>
            <a:r>
              <a:rPr lang="fr-FR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dept_list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Tom 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   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Jerry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10,20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Riley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20,30,40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</p:txBody>
      </p:sp>
    </p:spTree>
    <p:extLst>
      <p:ext uri="{BB962C8B-B14F-4D97-AF65-F5344CB8AC3E}">
        <p14:creationId xmlns:p14="http://schemas.microsoft.com/office/powerpoint/2010/main" val="94219370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A0338-7D85-9FDE-3176-7462BEB43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SQL </a:t>
            </a:r>
            <a:r>
              <a:rPr lang="fr-FR" dirty="0" err="1"/>
              <a:t>Grammar</a:t>
            </a:r>
            <a:r>
              <a:rPr lang="fr-FR" dirty="0"/>
              <a:t> Extension: « </a:t>
            </a:r>
            <a:r>
              <a:rPr lang="fr-FR" dirty="0" err="1"/>
              <a:t>lateral</a:t>
            </a:r>
            <a:r>
              <a:rPr lang="fr-FR" dirty="0"/>
              <a:t> </a:t>
            </a:r>
            <a:r>
              <a:rPr lang="fr-FR" dirty="0" err="1"/>
              <a:t>view</a:t>
            </a:r>
            <a:r>
              <a:rPr lang="fr-FR" dirty="0"/>
              <a:t> »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8CC0FE-7E57-AE35-8CB7-EB3CD5189C18}"/>
              </a:ext>
            </a:extLst>
          </p:cNvPr>
          <p:cNvSpPr txBox="1"/>
          <p:nvPr/>
        </p:nvSpPr>
        <p:spPr>
          <a:xfrm>
            <a:off x="5321710" y="1806676"/>
            <a:ext cx="6706323" cy="45550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SELECT </a:t>
            </a:r>
            <a:r>
              <a:rPr lang="fr-FR" sz="2400" dirty="0" err="1"/>
              <a:t>ename</a:t>
            </a:r>
            <a:r>
              <a:rPr lang="fr-FR" sz="2400" dirty="0"/>
              <a:t>, </a:t>
            </a:r>
            <a:r>
              <a:rPr lang="fr-FR" sz="2400" dirty="0" err="1"/>
              <a:t>dept_id</a:t>
            </a:r>
            <a:r>
              <a:rPr lang="fr-FR" sz="2400" dirty="0"/>
              <a:t> </a:t>
            </a:r>
          </a:p>
          <a:p>
            <a:r>
              <a:rPr lang="fr-FR" sz="2400" dirty="0"/>
              <a:t>FROM </a:t>
            </a:r>
            <a:r>
              <a:rPr lang="fr-FR" sz="2400" dirty="0" err="1"/>
              <a:t>employee</a:t>
            </a:r>
            <a:endParaRPr lang="fr-FR" sz="2400" dirty="0"/>
          </a:p>
          <a:p>
            <a:r>
              <a:rPr lang="fr-FR" sz="2400" b="1" dirty="0"/>
              <a:t>LATERAL VIEW </a:t>
            </a:r>
            <a:r>
              <a:rPr lang="fr-FR" sz="2400" b="1" dirty="0" err="1"/>
              <a:t>explode</a:t>
            </a:r>
            <a:r>
              <a:rPr lang="fr-FR" sz="2400" b="1" dirty="0"/>
              <a:t>(</a:t>
            </a:r>
            <a:r>
              <a:rPr lang="fr-FR" sz="2400" b="1" dirty="0" err="1"/>
              <a:t>dept_list</a:t>
            </a:r>
            <a:r>
              <a:rPr lang="fr-FR" sz="2400" b="1" dirty="0"/>
              <a:t>)</a:t>
            </a:r>
            <a:r>
              <a:rPr lang="fr-FR" sz="2400" dirty="0"/>
              <a:t> </a:t>
            </a:r>
            <a:r>
              <a:rPr lang="fr-FR" sz="2400" dirty="0" err="1"/>
              <a:t>depts</a:t>
            </a:r>
            <a:r>
              <a:rPr lang="fr-FR" sz="2400" dirty="0"/>
              <a:t> AS </a:t>
            </a:r>
            <a:r>
              <a:rPr lang="fr-FR" sz="2400" dirty="0" err="1"/>
              <a:t>dept_id</a:t>
            </a:r>
            <a:r>
              <a:rPr lang="fr-FR" sz="2400" dirty="0"/>
              <a:t>;</a:t>
            </a:r>
          </a:p>
          <a:p>
            <a:endParaRPr lang="fr-FR" dirty="0"/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+---------+----------+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fr-FR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ename|dept_id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+---------+----------+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Tom    | 20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Jerry   | 10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Jerry   | 20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Riley   | 20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Riley   | 30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Riley   | 40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+---------+----------+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996627-B797-ACF2-A764-C1E764F45E4F}"/>
              </a:ext>
            </a:extLst>
          </p:cNvPr>
          <p:cNvSpPr txBox="1"/>
          <p:nvPr/>
        </p:nvSpPr>
        <p:spPr>
          <a:xfrm>
            <a:off x="1106130" y="1806676"/>
            <a:ext cx="3778663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cs typeface="Calibri Light" panose="020F0302020204030204" pitchFamily="34" charset="0"/>
              </a:rPr>
              <a:t>SELECT </a:t>
            </a:r>
            <a:r>
              <a:rPr lang="fr-FR" sz="2800" dirty="0" err="1">
                <a:cs typeface="Calibri Light" panose="020F0302020204030204" pitchFamily="34" charset="0"/>
              </a:rPr>
              <a:t>ename</a:t>
            </a:r>
            <a:r>
              <a:rPr lang="fr-FR" sz="2800" dirty="0">
                <a:cs typeface="Calibri Light" panose="020F0302020204030204" pitchFamily="34" charset="0"/>
              </a:rPr>
              <a:t>, </a:t>
            </a:r>
            <a:r>
              <a:rPr lang="fr-FR" sz="2800" b="1" dirty="0" err="1">
                <a:cs typeface="Calibri Light" panose="020F0302020204030204" pitchFamily="34" charset="0"/>
              </a:rPr>
              <a:t>dept_list</a:t>
            </a:r>
            <a:endParaRPr lang="fr-FR" sz="2800" b="1" dirty="0">
              <a:cs typeface="Calibri Light" panose="020F0302020204030204" pitchFamily="34" charset="0"/>
            </a:endParaRPr>
          </a:p>
          <a:p>
            <a:r>
              <a:rPr lang="fr-FR" sz="2800" dirty="0">
                <a:cs typeface="Calibri Light" panose="020F0302020204030204" pitchFamily="34" charset="0"/>
              </a:rPr>
              <a:t>FROM </a:t>
            </a:r>
            <a:r>
              <a:rPr lang="fr-FR" sz="2800" dirty="0" err="1">
                <a:cs typeface="Calibri Light" panose="020F0302020204030204" pitchFamily="34" charset="0"/>
              </a:rPr>
              <a:t>employee</a:t>
            </a:r>
            <a:endParaRPr lang="fr-FR" sz="2800" dirty="0">
              <a:cs typeface="Calibri Light" panose="020F0302020204030204" pitchFamily="34" charset="0"/>
            </a:endParaRPr>
          </a:p>
          <a:p>
            <a:endParaRPr lang="fr-FR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fr-FR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fr-FR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ename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| </a:t>
            </a:r>
            <a:r>
              <a:rPr lang="fr-FR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dept_list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Tom 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   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Jerry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10,20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Riley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20,30,40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</p:txBody>
      </p:sp>
    </p:spTree>
    <p:extLst>
      <p:ext uri="{BB962C8B-B14F-4D97-AF65-F5344CB8AC3E}">
        <p14:creationId xmlns:p14="http://schemas.microsoft.com/office/powerpoint/2010/main" val="327834343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A8491-80DE-9721-ED3E-D509C66D0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More  SQL:  </a:t>
            </a:r>
            <a:r>
              <a:rPr lang="fr-FR" dirty="0" err="1"/>
              <a:t>collect_list</a:t>
            </a:r>
            <a:r>
              <a:rPr lang="fr-FR" dirty="0"/>
              <a:t>(</a:t>
            </a:r>
            <a:r>
              <a:rPr lang="fr-FR" dirty="0" err="1"/>
              <a:t>row</a:t>
            </a:r>
            <a:r>
              <a:rPr lang="fr-FR" dirty="0"/>
              <a:t>) -&gt; 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21ADA6-5B0D-5BF5-4DFD-F4FB7671ADAB}"/>
              </a:ext>
            </a:extLst>
          </p:cNvPr>
          <p:cNvSpPr txBox="1"/>
          <p:nvPr/>
        </p:nvSpPr>
        <p:spPr>
          <a:xfrm>
            <a:off x="457201" y="1961534"/>
            <a:ext cx="3778663" cy="4216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cs typeface="Calibri Light" panose="020F0302020204030204" pitchFamily="34" charset="0"/>
              </a:rPr>
              <a:t>SELECT </a:t>
            </a:r>
            <a:r>
              <a:rPr lang="fr-FR" sz="2800" dirty="0" err="1">
                <a:cs typeface="Calibri Light" panose="020F0302020204030204" pitchFamily="34" charset="0"/>
              </a:rPr>
              <a:t>ename</a:t>
            </a:r>
            <a:r>
              <a:rPr lang="fr-FR" sz="2800" dirty="0">
                <a:cs typeface="Calibri Light" panose="020F0302020204030204" pitchFamily="34" charset="0"/>
              </a:rPr>
              <a:t>, </a:t>
            </a:r>
            <a:r>
              <a:rPr lang="fr-FR" sz="2800" b="1" dirty="0" err="1">
                <a:cs typeface="Calibri Light" panose="020F0302020204030204" pitchFamily="34" charset="0"/>
              </a:rPr>
              <a:t>dept_list</a:t>
            </a:r>
            <a:endParaRPr lang="fr-FR" sz="2800" b="1" dirty="0">
              <a:cs typeface="Calibri Light" panose="020F0302020204030204" pitchFamily="34" charset="0"/>
            </a:endParaRPr>
          </a:p>
          <a:p>
            <a:r>
              <a:rPr lang="fr-FR" sz="2800" dirty="0">
                <a:cs typeface="Calibri Light" panose="020F0302020204030204" pitchFamily="34" charset="0"/>
              </a:rPr>
              <a:t>FROM </a:t>
            </a:r>
            <a:r>
              <a:rPr lang="fr-FR" sz="2800" dirty="0" err="1">
                <a:cs typeface="Calibri Light" panose="020F0302020204030204" pitchFamily="34" charset="0"/>
              </a:rPr>
              <a:t>employee</a:t>
            </a:r>
            <a:endParaRPr lang="fr-FR" sz="2800" dirty="0">
              <a:cs typeface="Calibri Light" panose="020F0302020204030204" pitchFamily="34" charset="0"/>
            </a:endParaRPr>
          </a:p>
          <a:p>
            <a:endParaRPr lang="fr-FR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fr-FR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fr-FR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fr-FR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fr-FR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ename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| </a:t>
            </a:r>
            <a:r>
              <a:rPr lang="fr-FR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dept_list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Tom 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   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Jerry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10,20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Riley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20,30,40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F26DB7-FBE5-75BC-EE82-2A4B764C3AD0}"/>
              </a:ext>
            </a:extLst>
          </p:cNvPr>
          <p:cNvSpPr txBox="1"/>
          <p:nvPr/>
        </p:nvSpPr>
        <p:spPr>
          <a:xfrm>
            <a:off x="4989872" y="1961534"/>
            <a:ext cx="7026924" cy="4124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cs typeface="Calibri Light" panose="020F0302020204030204" pitchFamily="34" charset="0"/>
              </a:rPr>
              <a:t>SELECT </a:t>
            </a:r>
            <a:r>
              <a:rPr lang="fr-FR" sz="2800" dirty="0" err="1">
                <a:cs typeface="Calibri Light" panose="020F0302020204030204" pitchFamily="34" charset="0"/>
              </a:rPr>
              <a:t>ename</a:t>
            </a:r>
            <a:r>
              <a:rPr lang="fr-FR" sz="2800" dirty="0">
                <a:cs typeface="Calibri Light" panose="020F0302020204030204" pitchFamily="34" charset="0"/>
              </a:rPr>
              <a:t>, </a:t>
            </a:r>
            <a:r>
              <a:rPr lang="fr-FR" sz="2800" b="1" dirty="0" err="1">
                <a:cs typeface="Calibri Light" panose="020F0302020204030204" pitchFamily="34" charset="0"/>
              </a:rPr>
              <a:t>collect_list</a:t>
            </a:r>
            <a:r>
              <a:rPr lang="fr-FR" sz="2800" b="1" dirty="0">
                <a:cs typeface="Calibri Light" panose="020F0302020204030204" pitchFamily="34" charset="0"/>
              </a:rPr>
              <a:t>(</a:t>
            </a:r>
            <a:r>
              <a:rPr lang="fr-FR" sz="2800" b="1" dirty="0" err="1">
                <a:cs typeface="Calibri Light" panose="020F0302020204030204" pitchFamily="34" charset="0"/>
              </a:rPr>
              <a:t>dept_id</a:t>
            </a:r>
            <a:r>
              <a:rPr lang="fr-FR" sz="2800" b="1" dirty="0">
                <a:cs typeface="Calibri Light" panose="020F0302020204030204" pitchFamily="34" charset="0"/>
              </a:rPr>
              <a:t> + 1) as ls</a:t>
            </a:r>
          </a:p>
          <a:p>
            <a:r>
              <a:rPr lang="fr-FR" sz="2800" dirty="0">
                <a:cs typeface="Calibri Light" panose="020F0302020204030204" pitchFamily="34" charset="0"/>
              </a:rPr>
              <a:t>FROM ( SELECT </a:t>
            </a:r>
            <a:r>
              <a:rPr lang="fr-FR" sz="2800" dirty="0" err="1">
                <a:cs typeface="Calibri Light" panose="020F0302020204030204" pitchFamily="34" charset="0"/>
              </a:rPr>
              <a:t>employee</a:t>
            </a:r>
            <a:endParaRPr lang="fr-FR" sz="2800" dirty="0">
              <a:cs typeface="Calibri Light" panose="020F0302020204030204" pitchFamily="34" charset="0"/>
            </a:endParaRPr>
          </a:p>
          <a:p>
            <a:r>
              <a:rPr lang="en-US" sz="2400" dirty="0">
                <a:cs typeface="Calibri Light" panose="020F0302020204030204" pitchFamily="34" charset="0"/>
              </a:rPr>
              <a:t>     LATERAL VIEW explode(</a:t>
            </a:r>
            <a:r>
              <a:rPr lang="en-US" sz="2400" dirty="0" err="1">
                <a:cs typeface="Calibri Light" panose="020F0302020204030204" pitchFamily="34" charset="0"/>
              </a:rPr>
              <a:t>dept_list</a:t>
            </a:r>
            <a:r>
              <a:rPr lang="en-US" sz="2400" dirty="0">
                <a:cs typeface="Calibri Light" panose="020F0302020204030204" pitchFamily="34" charset="0"/>
              </a:rPr>
              <a:t>) depts AS </a:t>
            </a:r>
            <a:r>
              <a:rPr lang="en-US" sz="2400" dirty="0" err="1">
                <a:cs typeface="Calibri Light" panose="020F0302020204030204" pitchFamily="34" charset="0"/>
              </a:rPr>
              <a:t>dept_id</a:t>
            </a:r>
            <a:r>
              <a:rPr lang="en-US" sz="2400" dirty="0">
                <a:cs typeface="Calibri Light" panose="020F0302020204030204" pitchFamily="34" charset="0"/>
              </a:rPr>
              <a:t> )</a:t>
            </a:r>
            <a:br>
              <a:rPr lang="en-US" sz="2400" dirty="0">
                <a:cs typeface="Calibri Light" panose="020F0302020204030204" pitchFamily="34" charset="0"/>
              </a:rPr>
            </a:br>
            <a:r>
              <a:rPr lang="en-US" sz="2400" dirty="0">
                <a:cs typeface="Calibri Light" panose="020F0302020204030204" pitchFamily="34" charset="0"/>
              </a:rPr>
              <a:t>GROUP BY </a:t>
            </a:r>
            <a:r>
              <a:rPr lang="en-US" sz="2400" dirty="0" err="1">
                <a:cs typeface="Calibri Light" panose="020F0302020204030204" pitchFamily="34" charset="0"/>
              </a:rPr>
              <a:t>ename</a:t>
            </a:r>
            <a:endParaRPr lang="fr-FR" sz="2400" dirty="0">
              <a:cs typeface="Calibri Light" panose="020F0302020204030204" pitchFamily="34" charset="0"/>
            </a:endParaRPr>
          </a:p>
          <a:p>
            <a:endParaRPr lang="fr-FR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fr-FR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ename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| ls        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Tom 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21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    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Jerry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11,21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    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| Riley     | 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[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21,31,41</a:t>
            </a:r>
            <a:r>
              <a:rPr lang="fr-FR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]</a:t>
            </a:r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|</a:t>
            </a:r>
          </a:p>
          <a:p>
            <a:r>
              <a:rPr lang="fr-FR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+-----------+--------------+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094CBE-D746-BDD5-817E-91B3268A3194}"/>
              </a:ext>
            </a:extLst>
          </p:cNvPr>
          <p:cNvSpPr/>
          <p:nvPr/>
        </p:nvSpPr>
        <p:spPr>
          <a:xfrm rot="17029166">
            <a:off x="-572230" y="917309"/>
            <a:ext cx="23341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Annexe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12669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481131A-908A-9293-F449-A2E64B76E3F3}"/>
              </a:ext>
            </a:extLst>
          </p:cNvPr>
          <p:cNvSpPr/>
          <p:nvPr/>
        </p:nvSpPr>
        <p:spPr>
          <a:xfrm rot="16896999">
            <a:off x="-939515" y="1107057"/>
            <a:ext cx="29829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Reminder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F2864-CFC9-91DE-293F-6AAA83FB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Typical</a:t>
            </a:r>
            <a:r>
              <a:rPr lang="fr-FR" dirty="0"/>
              <a:t> RAW to LAKE</a:t>
            </a:r>
            <a:br>
              <a:rPr lang="fr-FR" dirty="0"/>
            </a:br>
            <a:r>
              <a:rPr lang="fr-FR" dirty="0"/>
              <a:t>as Spark Java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8C131D-F217-15A0-FE66-8679E71CD350}"/>
              </a:ext>
            </a:extLst>
          </p:cNvPr>
          <p:cNvSpPr txBox="1"/>
          <p:nvPr/>
        </p:nvSpPr>
        <p:spPr>
          <a:xfrm>
            <a:off x="2591954" y="1374967"/>
            <a:ext cx="8696611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spark.read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.format(« csv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.option(«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schema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 », « col1 type1, …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colN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typeN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load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(« hdfs://raw/team/domain/table/date=2022-10-12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.as(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Encoder.bean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Bean.Class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-&gt;  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transformBean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bean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) )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toDF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repartition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(3, « col1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sortWithinPartition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(« col1, col2, col3 »)</a:t>
            </a:r>
          </a:p>
          <a:p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write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.format(« parquet »)</a:t>
            </a:r>
            <a:b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   .</a:t>
            </a:r>
            <a:r>
              <a:rPr lang="fr-FR" sz="2400" dirty="0" err="1">
                <a:latin typeface="Arial" panose="020B0604020202020204" pitchFamily="34" charset="0"/>
                <a:cs typeface="Arial" panose="020B0604020202020204" pitchFamily="34" charset="0"/>
              </a:rPr>
              <a:t>save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(« hdfs://lake/team/domain/table/date=2022-10-22 »);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15BBC395-63DF-DA05-5245-AB3AD13FB9CA}"/>
              </a:ext>
            </a:extLst>
          </p:cNvPr>
          <p:cNvSpPr/>
          <p:nvPr/>
        </p:nvSpPr>
        <p:spPr>
          <a:xfrm>
            <a:off x="1730439" y="1871330"/>
            <a:ext cx="372140" cy="1325563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6C644E5-D787-BD73-0DB1-80CF90B20237}"/>
              </a:ext>
            </a:extLst>
          </p:cNvPr>
          <p:cNvSpPr/>
          <p:nvPr/>
        </p:nvSpPr>
        <p:spPr>
          <a:xfrm>
            <a:off x="1730439" y="5214465"/>
            <a:ext cx="372140" cy="1177363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F5E7D0-4590-DE5E-2878-1E0FB3704935}"/>
              </a:ext>
            </a:extLst>
          </p:cNvPr>
          <p:cNvSpPr txBox="1"/>
          <p:nvPr/>
        </p:nvSpPr>
        <p:spPr>
          <a:xfrm>
            <a:off x="349134" y="1986183"/>
            <a:ext cx="667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read</a:t>
            </a:r>
            <a:endParaRPr lang="fr-FR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83E115-40B7-B6E0-5904-3E90C18A6130}"/>
              </a:ext>
            </a:extLst>
          </p:cNvPr>
          <p:cNvSpPr txBox="1"/>
          <p:nvPr/>
        </p:nvSpPr>
        <p:spPr>
          <a:xfrm>
            <a:off x="251690" y="3352104"/>
            <a:ext cx="123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transform</a:t>
            </a:r>
            <a:endParaRPr lang="fr-FR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1ABFC9-DA9D-7083-068C-923603ED2AA3}"/>
              </a:ext>
            </a:extLst>
          </p:cNvPr>
          <p:cNvSpPr txBox="1"/>
          <p:nvPr/>
        </p:nvSpPr>
        <p:spPr>
          <a:xfrm>
            <a:off x="389465" y="5214466"/>
            <a:ext cx="744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write</a:t>
            </a:r>
            <a:endParaRPr lang="fr-FR" b="1" dirty="0"/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AD0D4EFA-B254-825A-A261-DFF813645194}"/>
              </a:ext>
            </a:extLst>
          </p:cNvPr>
          <p:cNvSpPr/>
          <p:nvPr/>
        </p:nvSpPr>
        <p:spPr>
          <a:xfrm>
            <a:off x="1718191" y="3388564"/>
            <a:ext cx="372140" cy="938544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1A9235-072C-3366-A0C9-91FC31BE0317}"/>
              </a:ext>
            </a:extLst>
          </p:cNvPr>
          <p:cNvSpPr txBox="1"/>
          <p:nvPr/>
        </p:nvSpPr>
        <p:spPr>
          <a:xfrm>
            <a:off x="349134" y="2189103"/>
            <a:ext cx="1253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Step</a:t>
            </a:r>
            <a:r>
              <a:rPr lang="fr-FR" sz="2400" b="1" dirty="0"/>
              <a:t> 1/4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74ECEF62-59E6-B1EF-DD85-46D49D7C54FB}"/>
              </a:ext>
            </a:extLst>
          </p:cNvPr>
          <p:cNvSpPr/>
          <p:nvPr/>
        </p:nvSpPr>
        <p:spPr>
          <a:xfrm>
            <a:off x="1718191" y="4518780"/>
            <a:ext cx="372140" cy="504013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9FA2DA-B19E-2D45-0253-328E540D7F2D}"/>
              </a:ext>
            </a:extLst>
          </p:cNvPr>
          <p:cNvSpPr txBox="1"/>
          <p:nvPr/>
        </p:nvSpPr>
        <p:spPr>
          <a:xfrm>
            <a:off x="389753" y="3601114"/>
            <a:ext cx="1253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Step</a:t>
            </a:r>
            <a:r>
              <a:rPr lang="fr-FR" sz="2400" b="1" dirty="0"/>
              <a:t> 2/4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D52AFC-0888-9975-6930-BE718DEA4967}"/>
              </a:ext>
            </a:extLst>
          </p:cNvPr>
          <p:cNvSpPr txBox="1"/>
          <p:nvPr/>
        </p:nvSpPr>
        <p:spPr>
          <a:xfrm>
            <a:off x="276564" y="4411999"/>
            <a:ext cx="1253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Step</a:t>
            </a:r>
            <a:r>
              <a:rPr lang="fr-FR" sz="2400" b="1" dirty="0"/>
              <a:t> 3/4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5ED7B0-A5D4-748E-F3CD-D765B5E2EDB8}"/>
              </a:ext>
            </a:extLst>
          </p:cNvPr>
          <p:cNvSpPr txBox="1"/>
          <p:nvPr/>
        </p:nvSpPr>
        <p:spPr>
          <a:xfrm>
            <a:off x="349134" y="5511540"/>
            <a:ext cx="1253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Step</a:t>
            </a:r>
            <a:r>
              <a:rPr lang="fr-FR" sz="2400" b="1" dirty="0"/>
              <a:t> 4/4</a:t>
            </a:r>
          </a:p>
        </p:txBody>
      </p:sp>
    </p:spTree>
    <p:extLst>
      <p:ext uri="{BB962C8B-B14F-4D97-AF65-F5344CB8AC3E}">
        <p14:creationId xmlns:p14="http://schemas.microsoft.com/office/powerpoint/2010/main" val="183238579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A30D1-0EB1-EABA-2CD5-DAC8EBE2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03" y="365125"/>
            <a:ext cx="11439330" cy="1325563"/>
          </a:xfrm>
        </p:spPr>
        <p:txBody>
          <a:bodyPr/>
          <a:lstStyle/>
          <a:p>
            <a:r>
              <a:rPr lang="fr-FR" dirty="0"/>
              <a:t>UDF / UDAF   (User </a:t>
            </a:r>
            <a:r>
              <a:rPr lang="fr-FR" dirty="0" err="1"/>
              <a:t>Defined</a:t>
            </a:r>
            <a:r>
              <a:rPr lang="fr-FR" dirty="0"/>
              <a:t> </a:t>
            </a:r>
            <a:r>
              <a:rPr lang="fr-FR" dirty="0" err="1"/>
              <a:t>Aggregate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4D350E-2E31-BE32-E33F-E5492A997040}"/>
              </a:ext>
            </a:extLst>
          </p:cNvPr>
          <p:cNvSpPr txBox="1"/>
          <p:nvPr/>
        </p:nvSpPr>
        <p:spPr>
          <a:xfrm>
            <a:off x="466531" y="1940767"/>
            <a:ext cx="49920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Example  UDF :     f(x, y) {  return x + y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0A8EBF-4624-F0C4-306F-2BBA90296B0F}"/>
              </a:ext>
            </a:extLst>
          </p:cNvPr>
          <p:cNvSpPr txBox="1"/>
          <p:nvPr/>
        </p:nvSpPr>
        <p:spPr>
          <a:xfrm>
            <a:off x="1376265" y="2635898"/>
            <a:ext cx="5158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Function</a:t>
            </a:r>
            <a:r>
              <a:rPr lang="fr-FR" dirty="0"/>
              <a:t> like in Math : idempotent, </a:t>
            </a:r>
            <a:r>
              <a:rPr lang="fr-FR" dirty="0" err="1"/>
              <a:t>side-effect</a:t>
            </a:r>
            <a:r>
              <a:rPr lang="fr-FR" dirty="0"/>
              <a:t> </a:t>
            </a:r>
            <a:r>
              <a:rPr lang="fr-FR" dirty="0" err="1"/>
              <a:t>less</a:t>
            </a:r>
            <a:r>
              <a:rPr lang="fr-FR" dirty="0"/>
              <a:t>, 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5B62FD-137D-BD3A-002C-1BC5109DC9C4}"/>
              </a:ext>
            </a:extLst>
          </p:cNvPr>
          <p:cNvSpPr txBox="1"/>
          <p:nvPr/>
        </p:nvSpPr>
        <p:spPr>
          <a:xfrm>
            <a:off x="548951" y="3429000"/>
            <a:ext cx="46768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! = UDAF :  </a:t>
            </a:r>
            <a:r>
              <a:rPr lang="fr-FR" sz="2400" dirty="0" err="1"/>
              <a:t>Aggregate</a:t>
            </a:r>
            <a:r>
              <a:rPr lang="fr-FR" sz="2400" dirty="0"/>
              <a:t> / </a:t>
            </a:r>
            <a:r>
              <a:rPr lang="fr-FR" sz="2400" dirty="0" err="1"/>
              <a:t>Accumulator</a:t>
            </a:r>
            <a:endParaRPr lang="fr-FR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92E669-A808-668B-4F7A-DB65B71E27D3}"/>
              </a:ext>
            </a:extLst>
          </p:cNvPr>
          <p:cNvSpPr txBox="1"/>
          <p:nvPr/>
        </p:nvSpPr>
        <p:spPr>
          <a:xfrm>
            <a:off x="1262742" y="4142706"/>
            <a:ext cx="8631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like in « SELECT count(..), </a:t>
            </a:r>
            <a:r>
              <a:rPr lang="fr-FR" sz="2400" dirty="0" err="1"/>
              <a:t>sum</a:t>
            </a:r>
            <a:r>
              <a:rPr lang="fr-FR" sz="2400" dirty="0"/>
              <a:t>(..), </a:t>
            </a:r>
            <a:r>
              <a:rPr lang="fr-FR" sz="2400" dirty="0" err="1"/>
              <a:t>average</a:t>
            </a:r>
            <a:r>
              <a:rPr lang="fr-FR" sz="2400" dirty="0"/>
              <a:t>(..)  FROM .. GROUP BY .. »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B23D30-D922-9667-330E-264E35BA5280}"/>
              </a:ext>
            </a:extLst>
          </p:cNvPr>
          <p:cNvSpPr txBox="1"/>
          <p:nvPr/>
        </p:nvSpPr>
        <p:spPr>
          <a:xfrm>
            <a:off x="1262742" y="4730277"/>
            <a:ext cx="49927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Object instance, Class </a:t>
            </a:r>
            <a:r>
              <a:rPr lang="fr-FR" sz="2400" dirty="0" err="1"/>
              <a:t>with</a:t>
            </a:r>
            <a:r>
              <a:rPr lang="fr-FR" sz="2400" dirty="0"/>
              <a:t> 3 </a:t>
            </a:r>
            <a:r>
              <a:rPr lang="fr-FR" sz="2400" dirty="0" err="1"/>
              <a:t>methods</a:t>
            </a:r>
            <a:r>
              <a:rPr lang="fr-FR" sz="2400" dirty="0"/>
              <a:t>:</a:t>
            </a:r>
          </a:p>
          <a:p>
            <a:r>
              <a:rPr lang="fr-FR" sz="2400" dirty="0"/>
              <a:t>   init()</a:t>
            </a:r>
          </a:p>
          <a:p>
            <a:r>
              <a:rPr lang="fr-FR" sz="2400" dirty="0"/>
              <a:t>   </a:t>
            </a:r>
            <a:r>
              <a:rPr lang="fr-FR" sz="2400" dirty="0" err="1"/>
              <a:t>add</a:t>
            </a:r>
            <a:r>
              <a:rPr lang="fr-FR" sz="2400" dirty="0"/>
              <a:t>(value)</a:t>
            </a:r>
          </a:p>
          <a:p>
            <a:r>
              <a:rPr lang="fr-FR" sz="2400" dirty="0"/>
              <a:t>   </a:t>
            </a:r>
            <a:r>
              <a:rPr lang="fr-FR" sz="2400" dirty="0" err="1"/>
              <a:t>Result</a:t>
            </a:r>
            <a:r>
              <a:rPr lang="fr-FR" sz="2400" dirty="0"/>
              <a:t> </a:t>
            </a:r>
            <a:r>
              <a:rPr lang="fr-FR" sz="2400" dirty="0" err="1"/>
              <a:t>getResult</a:t>
            </a:r>
            <a:r>
              <a:rPr lang="fr-FR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49296348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E9181-D5C9-CD13-FCB3-DFF8B4FF2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704" y="21707"/>
            <a:ext cx="11488994" cy="1325563"/>
          </a:xfrm>
        </p:spPr>
        <p:txBody>
          <a:bodyPr/>
          <a:lstStyle/>
          <a:p>
            <a:r>
              <a:rPr lang="fr-FR" dirty="0"/>
              <a:t>List, </a:t>
            </a:r>
            <a:r>
              <a:rPr lang="fr-FR" dirty="0" err="1"/>
              <a:t>Map</a:t>
            </a:r>
            <a:r>
              <a:rPr lang="fr-FR" dirty="0"/>
              <a:t>, </a:t>
            </a:r>
            <a:r>
              <a:rPr lang="fr-FR" dirty="0" err="1"/>
              <a:t>Struct</a:t>
            </a:r>
            <a:r>
              <a:rPr lang="fr-FR" dirty="0"/>
              <a:t> …  </a:t>
            </a:r>
            <a:r>
              <a:rPr lang="fr-FR" dirty="0" err="1"/>
              <a:t>denormalize</a:t>
            </a:r>
            <a:r>
              <a:rPr lang="fr-FR" dirty="0"/>
              <a:t> data, </a:t>
            </a:r>
            <a:r>
              <a:rPr lang="fr-FR" dirty="0" err="1"/>
              <a:t>avoid</a:t>
            </a:r>
            <a:r>
              <a:rPr lang="fr-FR" dirty="0"/>
              <a:t> Joins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C95170B8-C77F-9135-814F-3AE05812FB3F}"/>
              </a:ext>
            </a:extLst>
          </p:cNvPr>
          <p:cNvSpPr/>
          <p:nvPr/>
        </p:nvSpPr>
        <p:spPr>
          <a:xfrm>
            <a:off x="427704" y="1629697"/>
            <a:ext cx="4476136" cy="4599981"/>
          </a:xfrm>
          <a:prstGeom prst="ca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: Folded Corner 4">
            <a:extLst>
              <a:ext uri="{FF2B5EF4-FFF2-40B4-BE49-F238E27FC236}">
                <a16:creationId xmlns:a16="http://schemas.microsoft.com/office/drawing/2014/main" id="{250C7B55-6842-9742-D2B0-C03365C56481}"/>
              </a:ext>
            </a:extLst>
          </p:cNvPr>
          <p:cNvSpPr/>
          <p:nvPr/>
        </p:nvSpPr>
        <p:spPr>
          <a:xfrm>
            <a:off x="5449530" y="2898058"/>
            <a:ext cx="6607276" cy="2300748"/>
          </a:xfrm>
          <a:prstGeom prst="foldedCorne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EECED9CE-16D9-33EA-42D7-2347B4D04175}"/>
              </a:ext>
            </a:extLst>
          </p:cNvPr>
          <p:cNvSpPr/>
          <p:nvPr/>
        </p:nvSpPr>
        <p:spPr>
          <a:xfrm>
            <a:off x="5545394" y="3657600"/>
            <a:ext cx="155448" cy="914400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0A4A04-813B-560C-3BD5-E28B47F94AAE}"/>
              </a:ext>
            </a:extLst>
          </p:cNvPr>
          <p:cNvSpPr txBox="1"/>
          <p:nvPr/>
        </p:nvSpPr>
        <p:spPr>
          <a:xfrm>
            <a:off x="5623118" y="3786822"/>
            <a:ext cx="64217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ID, </a:t>
            </a:r>
            <a:r>
              <a:rPr lang="fr-FR" sz="2800" dirty="0" err="1"/>
              <a:t>obj</a:t>
            </a:r>
            <a:r>
              <a:rPr lang="fr-FR" sz="2800" dirty="0"/>
              <a:t>,    obj_info1,  obj_info2, …</a:t>
            </a:r>
            <a:r>
              <a:rPr lang="fr-FR" sz="2800" dirty="0" err="1"/>
              <a:t>obj_infoN</a:t>
            </a:r>
            <a:endParaRPr lang="fr-FR" sz="2800" dirty="0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0534905B-C939-F1AF-33FA-61660E8C9460}"/>
              </a:ext>
            </a:extLst>
          </p:cNvPr>
          <p:cNvSpPr/>
          <p:nvPr/>
        </p:nvSpPr>
        <p:spPr>
          <a:xfrm flipH="1">
            <a:off x="11805722" y="3657600"/>
            <a:ext cx="239154" cy="914400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2BB57D-C117-EC77-1DF7-150AC35C95E7}"/>
              </a:ext>
            </a:extLst>
          </p:cNvPr>
          <p:cNvSpPr txBox="1"/>
          <p:nvPr/>
        </p:nvSpPr>
        <p:spPr>
          <a:xfrm>
            <a:off x="2015863" y="3573345"/>
            <a:ext cx="11498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ID, </a:t>
            </a:r>
            <a:r>
              <a:rPr lang="fr-FR" sz="2800" b="1" dirty="0" err="1"/>
              <a:t>obj</a:t>
            </a:r>
            <a:endParaRPr lang="fr-FR" sz="2800" b="1" dirty="0"/>
          </a:p>
        </p:txBody>
      </p:sp>
      <p:sp>
        <p:nvSpPr>
          <p:cNvPr id="13" name="Rectangle: Folded Corner 12">
            <a:extLst>
              <a:ext uri="{FF2B5EF4-FFF2-40B4-BE49-F238E27FC236}">
                <a16:creationId xmlns:a16="http://schemas.microsoft.com/office/drawing/2014/main" id="{7279514A-52C5-8CB6-946F-32A90B8987A4}"/>
              </a:ext>
            </a:extLst>
          </p:cNvPr>
          <p:cNvSpPr/>
          <p:nvPr/>
        </p:nvSpPr>
        <p:spPr>
          <a:xfrm>
            <a:off x="1792456" y="3451290"/>
            <a:ext cx="1452716" cy="766917"/>
          </a:xfrm>
          <a:prstGeom prst="foldedCorne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0F6B38-DD3C-4EEF-3DE4-C23521462726}"/>
              </a:ext>
            </a:extLst>
          </p:cNvPr>
          <p:cNvSpPr txBox="1"/>
          <p:nvPr/>
        </p:nvSpPr>
        <p:spPr>
          <a:xfrm>
            <a:off x="759542" y="6229678"/>
            <a:ext cx="4240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Normalized</a:t>
            </a:r>
            <a:r>
              <a:rPr lang="fr-FR" sz="2400" dirty="0"/>
              <a:t> </a:t>
            </a:r>
            <a:r>
              <a:rPr lang="fr-FR" sz="2400" dirty="0" err="1"/>
              <a:t>relationnal</a:t>
            </a:r>
            <a:r>
              <a:rPr lang="fr-FR" sz="2400" dirty="0"/>
              <a:t> </a:t>
            </a:r>
            <a:r>
              <a:rPr lang="fr-FR" sz="2400" dirty="0" err="1"/>
              <a:t>database</a:t>
            </a:r>
            <a:endParaRPr lang="fr-FR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60C5BD-547F-A187-96A1-1EC1AFF226EE}"/>
              </a:ext>
            </a:extLst>
          </p:cNvPr>
          <p:cNvSpPr txBox="1"/>
          <p:nvPr/>
        </p:nvSpPr>
        <p:spPr>
          <a:xfrm>
            <a:off x="6457335" y="6229678"/>
            <a:ext cx="51930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Efficient DE-</a:t>
            </a:r>
            <a:r>
              <a:rPr lang="fr-FR" sz="2400" dirty="0" err="1"/>
              <a:t>normalized</a:t>
            </a:r>
            <a:r>
              <a:rPr lang="fr-FR" sz="2400" dirty="0"/>
              <a:t> </a:t>
            </a:r>
            <a:r>
              <a:rPr lang="fr-FR" sz="2400" dirty="0" err="1"/>
              <a:t>analytics</a:t>
            </a:r>
            <a:r>
              <a:rPr lang="fr-FR" sz="2400" dirty="0"/>
              <a:t> system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55C0A5-84F8-F319-F59B-D2B93BE11C21}"/>
              </a:ext>
            </a:extLst>
          </p:cNvPr>
          <p:cNvSpPr txBox="1"/>
          <p:nvPr/>
        </p:nvSpPr>
        <p:spPr>
          <a:xfrm>
            <a:off x="523290" y="4574714"/>
            <a:ext cx="1688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obj_info1</a:t>
            </a:r>
          </a:p>
        </p:txBody>
      </p:sp>
      <p:sp>
        <p:nvSpPr>
          <p:cNvPr id="19" name="Rectangle: Folded Corner 18">
            <a:extLst>
              <a:ext uri="{FF2B5EF4-FFF2-40B4-BE49-F238E27FC236}">
                <a16:creationId xmlns:a16="http://schemas.microsoft.com/office/drawing/2014/main" id="{7F82E58A-B0F7-E30C-E8AD-97DFD46D987F}"/>
              </a:ext>
            </a:extLst>
          </p:cNvPr>
          <p:cNvSpPr/>
          <p:nvPr/>
        </p:nvSpPr>
        <p:spPr>
          <a:xfrm>
            <a:off x="523290" y="4527792"/>
            <a:ext cx="1541733" cy="538832"/>
          </a:xfrm>
          <a:prstGeom prst="foldedCorne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08FCE67-1165-C3D1-1BF1-1B84086DED1C}"/>
              </a:ext>
            </a:extLst>
          </p:cNvPr>
          <p:cNvSpPr txBox="1"/>
          <p:nvPr/>
        </p:nvSpPr>
        <p:spPr>
          <a:xfrm>
            <a:off x="1703439" y="5295577"/>
            <a:ext cx="1762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obj_info2</a:t>
            </a:r>
          </a:p>
        </p:txBody>
      </p:sp>
      <p:sp>
        <p:nvSpPr>
          <p:cNvPr id="21" name="Rectangle: Folded Corner 20">
            <a:extLst>
              <a:ext uri="{FF2B5EF4-FFF2-40B4-BE49-F238E27FC236}">
                <a16:creationId xmlns:a16="http://schemas.microsoft.com/office/drawing/2014/main" id="{6D4ACFF1-0C8C-8E22-41A4-E2F7DF6A8772}"/>
              </a:ext>
            </a:extLst>
          </p:cNvPr>
          <p:cNvSpPr/>
          <p:nvPr/>
        </p:nvSpPr>
        <p:spPr>
          <a:xfrm>
            <a:off x="1703439" y="5248655"/>
            <a:ext cx="1541733" cy="538832"/>
          </a:xfrm>
          <a:prstGeom prst="foldedCorne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21F5C3-05C9-1464-1563-B899844AB426}"/>
              </a:ext>
            </a:extLst>
          </p:cNvPr>
          <p:cNvSpPr txBox="1"/>
          <p:nvPr/>
        </p:nvSpPr>
        <p:spPr>
          <a:xfrm>
            <a:off x="3023669" y="4618922"/>
            <a:ext cx="1762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obj_info3</a:t>
            </a:r>
          </a:p>
        </p:txBody>
      </p:sp>
      <p:sp>
        <p:nvSpPr>
          <p:cNvPr id="23" name="Rectangle: Folded Corner 22">
            <a:extLst>
              <a:ext uri="{FF2B5EF4-FFF2-40B4-BE49-F238E27FC236}">
                <a16:creationId xmlns:a16="http://schemas.microsoft.com/office/drawing/2014/main" id="{A0BB565A-EC08-A71B-1BD7-DB912BBC2F0C}"/>
              </a:ext>
            </a:extLst>
          </p:cNvPr>
          <p:cNvSpPr/>
          <p:nvPr/>
        </p:nvSpPr>
        <p:spPr>
          <a:xfrm>
            <a:off x="2964427" y="4572000"/>
            <a:ext cx="1821426" cy="538832"/>
          </a:xfrm>
          <a:prstGeom prst="foldedCorne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9535F5-0D8F-4C50-E738-6F927EC476BD}"/>
              </a:ext>
            </a:extLst>
          </p:cNvPr>
          <p:cNvCxnSpPr>
            <a:endCxn id="19" idx="0"/>
          </p:cNvCxnSpPr>
          <p:nvPr/>
        </p:nvCxnSpPr>
        <p:spPr>
          <a:xfrm flipH="1">
            <a:off x="1460090" y="4310042"/>
            <a:ext cx="243349" cy="136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7E6EA4F-403F-27C7-C916-24694C3F609C}"/>
              </a:ext>
            </a:extLst>
          </p:cNvPr>
          <p:cNvCxnSpPr>
            <a:cxnSpLocks/>
            <a:endCxn id="21" idx="0"/>
          </p:cNvCxnSpPr>
          <p:nvPr/>
        </p:nvCxnSpPr>
        <p:spPr>
          <a:xfrm flipH="1">
            <a:off x="2474306" y="4340262"/>
            <a:ext cx="3673" cy="908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C5D86AF-D999-D962-CE50-254B12945881}"/>
              </a:ext>
            </a:extLst>
          </p:cNvPr>
          <p:cNvCxnSpPr>
            <a:cxnSpLocks/>
          </p:cNvCxnSpPr>
          <p:nvPr/>
        </p:nvCxnSpPr>
        <p:spPr>
          <a:xfrm>
            <a:off x="2806892" y="4275708"/>
            <a:ext cx="616460" cy="231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729503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44A07-5166-D6DA-89A6-29AE8BB81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" y="1257402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Enough</a:t>
            </a:r>
            <a:r>
              <a:rPr lang="fr-FR" dirty="0"/>
              <a:t> for </a:t>
            </a:r>
            <a:r>
              <a:rPr lang="fr-FR" dirty="0" err="1"/>
              <a:t>Today</a:t>
            </a:r>
            <a:r>
              <a:rPr lang="fr-FR" dirty="0"/>
              <a:t> !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E5CF23D-8B99-DAC7-8ACC-F434F4EF4539}"/>
              </a:ext>
            </a:extLst>
          </p:cNvPr>
          <p:cNvSpPr txBox="1">
            <a:spLocks/>
          </p:cNvSpPr>
          <p:nvPr/>
        </p:nvSpPr>
        <p:spPr>
          <a:xfrm>
            <a:off x="786580" y="381378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Questions are </a:t>
            </a:r>
            <a:r>
              <a:rPr lang="fr-FR" dirty="0" err="1"/>
              <a:t>Welcome</a:t>
            </a:r>
            <a:endParaRPr lang="fr-FR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147A809-68AE-F6C7-0502-4FADEC1DBC51}"/>
              </a:ext>
            </a:extLst>
          </p:cNvPr>
          <p:cNvSpPr txBox="1">
            <a:spLocks/>
          </p:cNvSpPr>
          <p:nvPr/>
        </p:nvSpPr>
        <p:spPr>
          <a:xfrm>
            <a:off x="1922207" y="2103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… but more to come</a:t>
            </a:r>
          </a:p>
        </p:txBody>
      </p:sp>
    </p:spTree>
    <p:extLst>
      <p:ext uri="{BB962C8B-B14F-4D97-AF65-F5344CB8AC3E}">
        <p14:creationId xmlns:p14="http://schemas.microsoft.com/office/powerpoint/2010/main" val="58977746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C1750-9BB8-3E9B-AD78-AB2C30FA2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091" y="2348783"/>
            <a:ext cx="10515600" cy="184713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dirty="0" err="1"/>
              <a:t>Away</a:t>
            </a:r>
            <a:br>
              <a:rPr lang="fr-FR" dirty="0"/>
            </a:br>
            <a:br>
              <a:rPr lang="fr-FR" dirty="0"/>
            </a:b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Did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learn</a:t>
            </a:r>
            <a:r>
              <a:rPr lang="fr-F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27991359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4" name="Picture 42" descr="William Ardila, Author at Nub8 » Page 3 of 10">
            <a:extLst>
              <a:ext uri="{FF2B5EF4-FFF2-40B4-BE49-F238E27FC236}">
                <a16:creationId xmlns:a16="http://schemas.microsoft.com/office/drawing/2014/main" id="{24C069AE-274B-40A6-8143-9AD3A8CAC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3706" y="3861635"/>
            <a:ext cx="2198294" cy="1099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122EF4-40AE-45C7-8C2D-52DF2CD82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8063" y="806791"/>
            <a:ext cx="791712" cy="7917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7D6ADA-481D-4B0B-BB2D-84591DE3A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254" y="-187704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Spark-</a:t>
            </a:r>
            <a:r>
              <a:rPr lang="fr-FR" dirty="0" err="1"/>
              <a:t>Core</a:t>
            </a:r>
            <a:r>
              <a:rPr lang="fr-FR" dirty="0"/>
              <a:t> + …</a:t>
            </a:r>
          </a:p>
        </p:txBody>
      </p:sp>
      <p:pic>
        <p:nvPicPr>
          <p:cNvPr id="3076" name="Picture 4" descr="Upcoming Meetups - airisData">
            <a:extLst>
              <a:ext uri="{FF2B5EF4-FFF2-40B4-BE49-F238E27FC236}">
                <a16:creationId xmlns:a16="http://schemas.microsoft.com/office/drawing/2014/main" id="{8038F541-3855-4F2C-82B7-18636A64B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4928" y="1546686"/>
            <a:ext cx="1994595" cy="135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79CF49D0-10D1-4C63-847B-A6C9A460D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076" y="1546686"/>
            <a:ext cx="2482088" cy="142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My First Foray into Spark MLlib. As a data science team that&amp;#39;s always… | by  Dan Piltzer | Red Ventures Data Science &amp;amp; Engineering | Medium">
            <a:extLst>
              <a:ext uri="{FF2B5EF4-FFF2-40B4-BE49-F238E27FC236}">
                <a16:creationId xmlns:a16="http://schemas.microsoft.com/office/drawing/2014/main" id="{D30B6836-4094-425B-B6DA-09C38DC47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265" y="1695311"/>
            <a:ext cx="2665230" cy="95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Big Data Processing Using Apache Spark - Part 6: Graph Data Analytics with Spark  GraphX">
            <a:extLst>
              <a:ext uri="{FF2B5EF4-FFF2-40B4-BE49-F238E27FC236}">
                <a16:creationId xmlns:a16="http://schemas.microsoft.com/office/drawing/2014/main" id="{E1E41B2A-66CA-4CCB-A048-C5F1E6020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712" y="1531425"/>
            <a:ext cx="184962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BBAF62-9445-44E8-B3A4-B28F4AD78309}"/>
              </a:ext>
            </a:extLst>
          </p:cNvPr>
          <p:cNvSpPr txBox="1"/>
          <p:nvPr/>
        </p:nvSpPr>
        <p:spPr>
          <a:xfrm>
            <a:off x="619680" y="872292"/>
            <a:ext cx="1180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Structured</a:t>
            </a:r>
            <a:br>
              <a:rPr lang="fr-FR" dirty="0"/>
            </a:br>
            <a:r>
              <a:rPr lang="fr-FR" dirty="0"/>
              <a:t> Data</a:t>
            </a:r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72400475-C7E2-4868-A667-1501FA268F18}"/>
              </a:ext>
            </a:extLst>
          </p:cNvPr>
          <p:cNvSpPr/>
          <p:nvPr/>
        </p:nvSpPr>
        <p:spPr>
          <a:xfrm>
            <a:off x="1800003" y="979224"/>
            <a:ext cx="901700" cy="6111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86" name="Picture 14" descr="Streamlio Claims Pulsar Performance Advantages Over Kafka">
            <a:extLst>
              <a:ext uri="{FF2B5EF4-FFF2-40B4-BE49-F238E27FC236}">
                <a16:creationId xmlns:a16="http://schemas.microsoft.com/office/drawing/2014/main" id="{B3B7FAC9-7FA7-4161-AABD-701C22C8C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744" y="649749"/>
            <a:ext cx="1431056" cy="95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ylinder 7">
            <a:extLst>
              <a:ext uri="{FF2B5EF4-FFF2-40B4-BE49-F238E27FC236}">
                <a16:creationId xmlns:a16="http://schemas.microsoft.com/office/drawing/2014/main" id="{A40C39E5-B229-4F58-8435-9B5A88B5087F}"/>
              </a:ext>
            </a:extLst>
          </p:cNvPr>
          <p:cNvSpPr/>
          <p:nvPr/>
        </p:nvSpPr>
        <p:spPr>
          <a:xfrm rot="16200000">
            <a:off x="4899374" y="910516"/>
            <a:ext cx="259006" cy="84597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88" name="Picture 16" descr="Apache Kafka : Flux de données temps réel | OVHcloud">
            <a:extLst>
              <a:ext uri="{FF2B5EF4-FFF2-40B4-BE49-F238E27FC236}">
                <a16:creationId xmlns:a16="http://schemas.microsoft.com/office/drawing/2014/main" id="{90AF0E31-AC61-42AF-8B72-C6B70A950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512" y="1215863"/>
            <a:ext cx="718608" cy="277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23C8FE7-DCA9-463C-80A6-5704FF4A987B}"/>
              </a:ext>
            </a:extLst>
          </p:cNvPr>
          <p:cNvSpPr/>
          <p:nvPr/>
        </p:nvSpPr>
        <p:spPr>
          <a:xfrm>
            <a:off x="809962" y="1640553"/>
            <a:ext cx="2595033" cy="1172427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701C34-B397-4611-B900-DF63A8DF5B4B}"/>
              </a:ext>
            </a:extLst>
          </p:cNvPr>
          <p:cNvSpPr/>
          <p:nvPr/>
        </p:nvSpPr>
        <p:spPr>
          <a:xfrm>
            <a:off x="3551468" y="1635335"/>
            <a:ext cx="2595033" cy="1172427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5AD1C0D-F29D-4456-9909-7911FCAF91C3}"/>
              </a:ext>
            </a:extLst>
          </p:cNvPr>
          <p:cNvSpPr/>
          <p:nvPr/>
        </p:nvSpPr>
        <p:spPr>
          <a:xfrm>
            <a:off x="6286574" y="1623253"/>
            <a:ext cx="2595033" cy="1172427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56550BF-F31B-4C72-B8F6-7550B0F0E95B}"/>
              </a:ext>
            </a:extLst>
          </p:cNvPr>
          <p:cNvSpPr/>
          <p:nvPr/>
        </p:nvSpPr>
        <p:spPr>
          <a:xfrm>
            <a:off x="9031816" y="1590324"/>
            <a:ext cx="2595033" cy="1172427"/>
          </a:xfrm>
          <a:prstGeom prst="round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094" name="Picture 22" descr="The Quantum Graph Recurrent Neural Network — PennyLane">
            <a:extLst>
              <a:ext uri="{FF2B5EF4-FFF2-40B4-BE49-F238E27FC236}">
                <a16:creationId xmlns:a16="http://schemas.microsoft.com/office/drawing/2014/main" id="{E0388403-A81F-4872-B855-22FF1BB48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8999" y="817930"/>
            <a:ext cx="889451" cy="669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A11EE00-BD17-486B-84F1-F4066B389DB6}"/>
              </a:ext>
            </a:extLst>
          </p:cNvPr>
          <p:cNvSpPr/>
          <p:nvPr/>
        </p:nvSpPr>
        <p:spPr>
          <a:xfrm>
            <a:off x="4018354" y="3850382"/>
            <a:ext cx="4536440" cy="10991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8" name="Picture 8" descr="Apache Spark — Wikipédia">
            <a:extLst>
              <a:ext uri="{FF2B5EF4-FFF2-40B4-BE49-F238E27FC236}">
                <a16:creationId xmlns:a16="http://schemas.microsoft.com/office/drawing/2014/main" id="{325463C3-864E-4B24-A47A-6841F9BDD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554" y="3945924"/>
            <a:ext cx="1731327" cy="89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E59BBC-D52E-4509-8664-13081CB07B97}"/>
              </a:ext>
            </a:extLst>
          </p:cNvPr>
          <p:cNvSpPr txBox="1"/>
          <p:nvPr/>
        </p:nvSpPr>
        <p:spPr>
          <a:xfrm>
            <a:off x="6755663" y="4129785"/>
            <a:ext cx="13623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 err="1"/>
              <a:t>Core</a:t>
            </a:r>
            <a:endParaRPr lang="fr-FR" sz="48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CD2F43-729C-467A-AB60-7F402385B607}"/>
              </a:ext>
            </a:extLst>
          </p:cNvPr>
          <p:cNvSpPr txBox="1"/>
          <p:nvPr/>
        </p:nvSpPr>
        <p:spPr>
          <a:xfrm>
            <a:off x="1650900" y="3790947"/>
            <a:ext cx="2377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DataSource</a:t>
            </a:r>
            <a:r>
              <a:rPr lang="fr-FR" dirty="0"/>
              <a:t> </a:t>
            </a:r>
            <a:r>
              <a:rPr lang="fr-FR" dirty="0" err="1"/>
              <a:t>Connectors</a:t>
            </a:r>
            <a:endParaRPr lang="fr-FR" dirty="0"/>
          </a:p>
          <a:p>
            <a:r>
              <a:rPr lang="fr-FR" dirty="0"/>
              <a:t>(Hadoop API)</a:t>
            </a:r>
          </a:p>
        </p:txBody>
      </p:sp>
      <p:sp>
        <p:nvSpPr>
          <p:cNvPr id="17" name="Arrow: Up-Down 16">
            <a:extLst>
              <a:ext uri="{FF2B5EF4-FFF2-40B4-BE49-F238E27FC236}">
                <a16:creationId xmlns:a16="http://schemas.microsoft.com/office/drawing/2014/main" id="{464D4A2D-3DE2-4E7C-8704-15A131902399}"/>
              </a:ext>
            </a:extLst>
          </p:cNvPr>
          <p:cNvSpPr/>
          <p:nvPr/>
        </p:nvSpPr>
        <p:spPr>
          <a:xfrm rot="5400000">
            <a:off x="2522832" y="4118309"/>
            <a:ext cx="357742" cy="86150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F91CE0B-02CA-420A-AB9B-2C62ECC3D764}"/>
              </a:ext>
            </a:extLst>
          </p:cNvPr>
          <p:cNvSpPr txBox="1"/>
          <p:nvPr/>
        </p:nvSpPr>
        <p:spPr>
          <a:xfrm>
            <a:off x="8709460" y="3943031"/>
            <a:ext cx="1735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Cluster Manager</a:t>
            </a:r>
          </a:p>
        </p:txBody>
      </p:sp>
      <p:sp>
        <p:nvSpPr>
          <p:cNvPr id="35" name="Arrow: Up-Down 34">
            <a:extLst>
              <a:ext uri="{FF2B5EF4-FFF2-40B4-BE49-F238E27FC236}">
                <a16:creationId xmlns:a16="http://schemas.microsoft.com/office/drawing/2014/main" id="{8586462E-E6EC-4DF4-A713-3DDF696893CF}"/>
              </a:ext>
            </a:extLst>
          </p:cNvPr>
          <p:cNvSpPr/>
          <p:nvPr/>
        </p:nvSpPr>
        <p:spPr>
          <a:xfrm rot="5400000">
            <a:off x="9400610" y="4118309"/>
            <a:ext cx="357742" cy="86150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7E89965-653B-47EC-8240-6C3653476935}"/>
              </a:ext>
            </a:extLst>
          </p:cNvPr>
          <p:cNvSpPr txBox="1"/>
          <p:nvPr/>
        </p:nvSpPr>
        <p:spPr>
          <a:xfrm>
            <a:off x="6250010" y="5261663"/>
            <a:ext cx="1845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Langages Support</a:t>
            </a:r>
          </a:p>
        </p:txBody>
      </p:sp>
      <p:sp>
        <p:nvSpPr>
          <p:cNvPr id="37" name="Arrow: Up-Down 36">
            <a:extLst>
              <a:ext uri="{FF2B5EF4-FFF2-40B4-BE49-F238E27FC236}">
                <a16:creationId xmlns:a16="http://schemas.microsoft.com/office/drawing/2014/main" id="{E4448577-6664-4DED-B148-2AB00E82F242}"/>
              </a:ext>
            </a:extLst>
          </p:cNvPr>
          <p:cNvSpPr/>
          <p:nvPr/>
        </p:nvSpPr>
        <p:spPr>
          <a:xfrm rot="10800000">
            <a:off x="5928832" y="5190670"/>
            <a:ext cx="357742" cy="59018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82F1402-EF55-4C5F-B22D-CCEA4B714938}"/>
              </a:ext>
            </a:extLst>
          </p:cNvPr>
          <p:cNvSpPr txBox="1"/>
          <p:nvPr/>
        </p:nvSpPr>
        <p:spPr>
          <a:xfrm>
            <a:off x="6474534" y="306043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Modules</a:t>
            </a:r>
          </a:p>
        </p:txBody>
      </p:sp>
      <p:sp>
        <p:nvSpPr>
          <p:cNvPr id="39" name="Arrow: Up-Down 38">
            <a:extLst>
              <a:ext uri="{FF2B5EF4-FFF2-40B4-BE49-F238E27FC236}">
                <a16:creationId xmlns:a16="http://schemas.microsoft.com/office/drawing/2014/main" id="{5BA1CBA0-420E-42A5-880A-003F896961BF}"/>
              </a:ext>
            </a:extLst>
          </p:cNvPr>
          <p:cNvSpPr/>
          <p:nvPr/>
        </p:nvSpPr>
        <p:spPr>
          <a:xfrm rot="10800000">
            <a:off x="5965396" y="2979059"/>
            <a:ext cx="357742" cy="59018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96" name="Picture 24" descr="Java (langage) — Wikipédia">
            <a:extLst>
              <a:ext uri="{FF2B5EF4-FFF2-40B4-BE49-F238E27FC236}">
                <a16:creationId xmlns:a16="http://schemas.microsoft.com/office/drawing/2014/main" id="{6224F849-AD5D-4E0A-BF6A-3AF46D29A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1705" y="5554641"/>
            <a:ext cx="637540" cy="118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8" name="Picture 26" descr="Scala (langage) — Wikipédia">
            <a:extLst>
              <a:ext uri="{FF2B5EF4-FFF2-40B4-BE49-F238E27FC236}">
                <a16:creationId xmlns:a16="http://schemas.microsoft.com/office/drawing/2014/main" id="{A1CBC9D1-B4C1-4828-848A-75BE6CE70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553" y="6066414"/>
            <a:ext cx="1719743" cy="705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2" name="Picture 30" descr="Python-Logo-PNG-Image - Indigo.amsterdam">
            <a:extLst>
              <a:ext uri="{FF2B5EF4-FFF2-40B4-BE49-F238E27FC236}">
                <a16:creationId xmlns:a16="http://schemas.microsoft.com/office/drawing/2014/main" id="{6539C180-53C1-4DEF-B701-2C3D64A44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5951" y="5799353"/>
            <a:ext cx="2015656" cy="1007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6" name="Picture 34">
            <a:extLst>
              <a:ext uri="{FF2B5EF4-FFF2-40B4-BE49-F238E27FC236}">
                <a16:creationId xmlns:a16="http://schemas.microsoft.com/office/drawing/2014/main" id="{9BC7296E-525F-4EFA-B7E5-BA5F758FE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6061" y="5989133"/>
            <a:ext cx="911091" cy="70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0" name="Picture 38" descr="Présentation Hadoop Distributed File System – Blog technique Groupe SII">
            <a:extLst>
              <a:ext uri="{FF2B5EF4-FFF2-40B4-BE49-F238E27FC236}">
                <a16:creationId xmlns:a16="http://schemas.microsoft.com/office/drawing/2014/main" id="{9F7017BC-137A-4FCD-8921-E6B5B74FD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28" y="3327277"/>
            <a:ext cx="1393418" cy="657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2" name="Picture 40" descr="Upload/Download your Azure Storage files by using Azure Data Lake Storage  Plugin with Workload Automation - WORKLOAD AUTOMATION COMMUNITY">
            <a:extLst>
              <a:ext uri="{FF2B5EF4-FFF2-40B4-BE49-F238E27FC236}">
                <a16:creationId xmlns:a16="http://schemas.microsoft.com/office/drawing/2014/main" id="{0B969055-5D95-4028-A24A-382729740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41" y="4499093"/>
            <a:ext cx="1447594" cy="836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>
            <a:extLst>
              <a:ext uri="{FF2B5EF4-FFF2-40B4-BE49-F238E27FC236}">
                <a16:creationId xmlns:a16="http://schemas.microsoft.com/office/drawing/2014/main" id="{A5CFE9A7-290C-4F7A-9224-0482F9863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8770" y="4775421"/>
            <a:ext cx="896605" cy="875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6" name="Picture 44" descr="How to Run an Application on Spark Standalone Cluster | by Chuan Xu | Medium">
            <a:extLst>
              <a:ext uri="{FF2B5EF4-FFF2-40B4-BE49-F238E27FC236}">
                <a16:creationId xmlns:a16="http://schemas.microsoft.com/office/drawing/2014/main" id="{520B4716-BD3D-4BD0-8364-B874A91B3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6550" y="3171738"/>
            <a:ext cx="1676749" cy="94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8" name="Picture 46">
            <a:extLst>
              <a:ext uri="{FF2B5EF4-FFF2-40B4-BE49-F238E27FC236}">
                <a16:creationId xmlns:a16="http://schemas.microsoft.com/office/drawing/2014/main" id="{6A2E18B7-D45F-4F5A-8B3D-A62E9BD9E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" y="5306801"/>
            <a:ext cx="698767" cy="5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20" name="Picture 48" descr="Apache Iceberg">
            <a:extLst>
              <a:ext uri="{FF2B5EF4-FFF2-40B4-BE49-F238E27FC236}">
                <a16:creationId xmlns:a16="http://schemas.microsoft.com/office/drawing/2014/main" id="{709A7303-EE0C-4A11-9528-76B24460E9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95" y="5349397"/>
            <a:ext cx="1447594" cy="39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8" name="Picture 36" descr="Amazon S3 101. S3 is a Simple Storage Service that is… | by Vedha Sankar |  featurepreneur | Medium">
            <a:extLst>
              <a:ext uri="{FF2B5EF4-FFF2-40B4-BE49-F238E27FC236}">
                <a16:creationId xmlns:a16="http://schemas.microsoft.com/office/drawing/2014/main" id="{EE95ED07-F5BA-4E14-8407-5AC42A259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02" y="3952271"/>
            <a:ext cx="903472" cy="67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034553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354A-E034-AC7F-E490-C4F1901AE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25212"/>
          </a:xfrm>
        </p:spPr>
        <p:txBody>
          <a:bodyPr/>
          <a:lstStyle/>
          <a:p>
            <a:pPr algn="ctr"/>
            <a:r>
              <a:rPr lang="fr-FR" dirty="0" err="1"/>
              <a:t>MindMap</a:t>
            </a:r>
            <a:endParaRPr lang="fr-FR" dirty="0"/>
          </a:p>
        </p:txBody>
      </p:sp>
      <p:pic>
        <p:nvPicPr>
          <p:cNvPr id="5" name="Picture 8" descr="Apache Spark — Wikipédia">
            <a:extLst>
              <a:ext uri="{FF2B5EF4-FFF2-40B4-BE49-F238E27FC236}">
                <a16:creationId xmlns:a16="http://schemas.microsoft.com/office/drawing/2014/main" id="{77FE29F6-96F5-CDF3-C388-8E52C5866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1032" y="3529525"/>
            <a:ext cx="1731327" cy="89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EAFF3F71-1FEA-ADC3-FF2A-05DD0A35BF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284" y="2789526"/>
            <a:ext cx="2029257" cy="1162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749FFC-5AA3-32B2-CFEC-460AC83EB11F}"/>
              </a:ext>
            </a:extLst>
          </p:cNvPr>
          <p:cNvCxnSpPr>
            <a:cxnSpLocks/>
          </p:cNvCxnSpPr>
          <p:nvPr/>
        </p:nvCxnSpPr>
        <p:spPr>
          <a:xfrm flipH="1" flipV="1">
            <a:off x="4378322" y="3778314"/>
            <a:ext cx="724848" cy="26106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CFA1EC3-8C70-1F7B-F6D8-F56B34D7903E}"/>
              </a:ext>
            </a:extLst>
          </p:cNvPr>
          <p:cNvSpPr txBox="1"/>
          <p:nvPr/>
        </p:nvSpPr>
        <p:spPr>
          <a:xfrm>
            <a:off x="3419155" y="4639374"/>
            <a:ext cx="2159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/>
              <a:t>spark-core</a:t>
            </a:r>
            <a:endParaRPr lang="fr-FR" sz="36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B1CA90E-C8D1-8047-2BD2-D091D80A2688}"/>
              </a:ext>
            </a:extLst>
          </p:cNvPr>
          <p:cNvCxnSpPr>
            <a:cxnSpLocks/>
          </p:cNvCxnSpPr>
          <p:nvPr/>
        </p:nvCxnSpPr>
        <p:spPr>
          <a:xfrm flipV="1">
            <a:off x="7057103" y="3232165"/>
            <a:ext cx="322683" cy="403312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DC853D0-BD17-7D9B-98DD-21A5C04E530D}"/>
              </a:ext>
            </a:extLst>
          </p:cNvPr>
          <p:cNvSpPr txBox="1"/>
          <p:nvPr/>
        </p:nvSpPr>
        <p:spPr>
          <a:xfrm>
            <a:off x="3204139" y="5456849"/>
            <a:ext cx="1030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RDD</a:t>
            </a:r>
            <a:endParaRPr lang="fr-FR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669D8E-7FFD-1358-18B9-9407F2668F5C}"/>
              </a:ext>
            </a:extLst>
          </p:cNvPr>
          <p:cNvSpPr txBox="1"/>
          <p:nvPr/>
        </p:nvSpPr>
        <p:spPr>
          <a:xfrm>
            <a:off x="7057103" y="2485355"/>
            <a:ext cx="14721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Sample</a:t>
            </a:r>
            <a:r>
              <a:rPr lang="fr-FR" sz="2000" dirty="0"/>
              <a:t> </a:t>
            </a:r>
            <a:br>
              <a:rPr lang="fr-FR" sz="2000" dirty="0"/>
            </a:br>
            <a:r>
              <a:rPr lang="fr-FR" sz="2000" dirty="0"/>
              <a:t>Raw-to-Lake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F8097A0-7E45-3200-D001-B90845B1AC32}"/>
              </a:ext>
            </a:extLst>
          </p:cNvPr>
          <p:cNvCxnSpPr>
            <a:cxnSpLocks/>
          </p:cNvCxnSpPr>
          <p:nvPr/>
        </p:nvCxnSpPr>
        <p:spPr>
          <a:xfrm flipV="1">
            <a:off x="7856191" y="2014252"/>
            <a:ext cx="212116" cy="51057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6067400-E461-82D3-AEB1-29FB2DE971AF}"/>
              </a:ext>
            </a:extLst>
          </p:cNvPr>
          <p:cNvCxnSpPr>
            <a:cxnSpLocks/>
          </p:cNvCxnSpPr>
          <p:nvPr/>
        </p:nvCxnSpPr>
        <p:spPr>
          <a:xfrm>
            <a:off x="8045614" y="2736237"/>
            <a:ext cx="549219" cy="68168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6D4D24E-B999-E9B1-8F80-0E93D6428F07}"/>
              </a:ext>
            </a:extLst>
          </p:cNvPr>
          <p:cNvCxnSpPr>
            <a:cxnSpLocks/>
          </p:cNvCxnSpPr>
          <p:nvPr/>
        </p:nvCxnSpPr>
        <p:spPr>
          <a:xfrm>
            <a:off x="6982216" y="4288293"/>
            <a:ext cx="901345" cy="230671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8DC390F-F4AB-5A76-6832-2E3CB0936C1C}"/>
              </a:ext>
            </a:extLst>
          </p:cNvPr>
          <p:cNvSpPr txBox="1"/>
          <p:nvPr/>
        </p:nvSpPr>
        <p:spPr>
          <a:xfrm>
            <a:off x="8181602" y="451449"/>
            <a:ext cx="34148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spark.read.format</a:t>
            </a:r>
            <a:r>
              <a:rPr lang="fr-FR" dirty="0"/>
              <a:t>(« csv »)</a:t>
            </a:r>
          </a:p>
          <a:p>
            <a:r>
              <a:rPr lang="fr-FR" dirty="0"/>
              <a:t>.</a:t>
            </a:r>
            <a:r>
              <a:rPr lang="fr-FR" dirty="0" err="1"/>
              <a:t>load</a:t>
            </a:r>
            <a:r>
              <a:rPr lang="fr-FR" dirty="0"/>
              <a:t>(« hdfs://raw/table1 »)</a:t>
            </a:r>
          </a:p>
          <a:p>
            <a:r>
              <a:rPr lang="fr-FR" dirty="0"/>
              <a:t>.</a:t>
            </a:r>
            <a:r>
              <a:rPr lang="fr-FR" dirty="0" err="1"/>
              <a:t>map</a:t>
            </a:r>
            <a:r>
              <a:rPr lang="fr-FR" dirty="0"/>
              <a:t>( ..)</a:t>
            </a:r>
          </a:p>
          <a:p>
            <a:r>
              <a:rPr lang="fr-FR" dirty="0"/>
              <a:t>.</a:t>
            </a:r>
            <a:r>
              <a:rPr lang="fr-FR" dirty="0" err="1"/>
              <a:t>repartition</a:t>
            </a:r>
            <a:r>
              <a:rPr lang="fr-FR" dirty="0"/>
              <a:t>(3, « col1 ») </a:t>
            </a:r>
          </a:p>
          <a:p>
            <a:r>
              <a:rPr lang="fr-FR" dirty="0"/>
              <a:t>.</a:t>
            </a:r>
            <a:r>
              <a:rPr lang="fr-FR" dirty="0" err="1"/>
              <a:t>sortWithinPartitions</a:t>
            </a:r>
            <a:r>
              <a:rPr lang="fr-FR" dirty="0"/>
              <a:t>(« col2 »)          .</a:t>
            </a:r>
            <a:r>
              <a:rPr lang="fr-FR" dirty="0" err="1"/>
              <a:t>write.save</a:t>
            </a:r>
            <a:r>
              <a:rPr lang="fr-FR" dirty="0"/>
              <a:t>(« hdfs://lake/table1 »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DD980F-A7C6-E713-CE77-127F57CF84AF}"/>
              </a:ext>
            </a:extLst>
          </p:cNvPr>
          <p:cNvSpPr txBox="1"/>
          <p:nvPr/>
        </p:nvSpPr>
        <p:spPr>
          <a:xfrm>
            <a:off x="8717798" y="2382043"/>
            <a:ext cx="340215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INSERT INTO lake_table1</a:t>
            </a:r>
          </a:p>
          <a:p>
            <a:r>
              <a:rPr lang="fr-FR" dirty="0"/>
              <a:t>SELECT /+REPARTITION(3, col1) */</a:t>
            </a:r>
          </a:p>
          <a:p>
            <a:r>
              <a:rPr lang="fr-FR" dirty="0"/>
              <a:t>   *, </a:t>
            </a:r>
            <a:r>
              <a:rPr lang="fr-FR" dirty="0" err="1"/>
              <a:t>udf_func</a:t>
            </a:r>
            <a:r>
              <a:rPr lang="fr-FR" dirty="0"/>
              <a:t>(..)</a:t>
            </a:r>
          </a:p>
          <a:p>
            <a:r>
              <a:rPr lang="fr-FR" dirty="0"/>
              <a:t>FROM raw_table1</a:t>
            </a:r>
          </a:p>
          <a:p>
            <a:r>
              <a:rPr lang="fr-FR" dirty="0"/>
              <a:t>JOIN ..  </a:t>
            </a:r>
          </a:p>
          <a:p>
            <a:r>
              <a:rPr lang="fr-FR" dirty="0"/>
              <a:t>SORT BY col2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F4CABFC-C97D-4513-4728-164840C89A6C}"/>
              </a:ext>
            </a:extLst>
          </p:cNvPr>
          <p:cNvCxnSpPr>
            <a:cxnSpLocks/>
          </p:cNvCxnSpPr>
          <p:nvPr/>
        </p:nvCxnSpPr>
        <p:spPr>
          <a:xfrm flipH="1" flipV="1">
            <a:off x="3026279" y="2452781"/>
            <a:ext cx="550235" cy="695125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76D4292-5B5B-91BE-E880-D5D7D008F884}"/>
              </a:ext>
            </a:extLst>
          </p:cNvPr>
          <p:cNvSpPr txBox="1"/>
          <p:nvPr/>
        </p:nvSpPr>
        <p:spPr>
          <a:xfrm>
            <a:off x="3610630" y="1155250"/>
            <a:ext cx="11607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Advanced </a:t>
            </a:r>
          </a:p>
          <a:p>
            <a:r>
              <a:rPr lang="fr-FR" dirty="0"/>
              <a:t>SQL</a:t>
            </a:r>
          </a:p>
          <a:p>
            <a:r>
              <a:rPr lang="fr-FR" dirty="0" err="1"/>
              <a:t>Features</a:t>
            </a:r>
            <a:endParaRPr lang="fr-FR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42A86AE-B64F-CE74-684A-25FF41A9B762}"/>
              </a:ext>
            </a:extLst>
          </p:cNvPr>
          <p:cNvCxnSpPr>
            <a:cxnSpLocks/>
          </p:cNvCxnSpPr>
          <p:nvPr/>
        </p:nvCxnSpPr>
        <p:spPr>
          <a:xfrm>
            <a:off x="4772456" y="1522587"/>
            <a:ext cx="522497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D357452-B224-8177-97F2-7C4CB122ECCE}"/>
              </a:ext>
            </a:extLst>
          </p:cNvPr>
          <p:cNvSpPr txBox="1"/>
          <p:nvPr/>
        </p:nvSpPr>
        <p:spPr>
          <a:xfrm>
            <a:off x="5062914" y="1939991"/>
            <a:ext cx="1749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Analytical</a:t>
            </a:r>
            <a:r>
              <a:rPr lang="fr-FR" dirty="0"/>
              <a:t> </a:t>
            </a:r>
            <a:r>
              <a:rPr lang="fr-FR" dirty="0" err="1"/>
              <a:t>query</a:t>
            </a:r>
            <a:endParaRPr lang="fr-FR" dirty="0"/>
          </a:p>
          <a:p>
            <a:r>
              <a:rPr lang="fr-FR" dirty="0"/>
              <a:t>partition over by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4E11C42-86DE-A194-2A6B-4C3E5B9318E5}"/>
              </a:ext>
            </a:extLst>
          </p:cNvPr>
          <p:cNvCxnSpPr>
            <a:cxnSpLocks/>
          </p:cNvCxnSpPr>
          <p:nvPr/>
        </p:nvCxnSpPr>
        <p:spPr>
          <a:xfrm flipV="1">
            <a:off x="3833717" y="2141691"/>
            <a:ext cx="254649" cy="8067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CCA5DA9-3F5E-DCED-FEFC-F5E72CE53AFF}"/>
              </a:ext>
            </a:extLst>
          </p:cNvPr>
          <p:cNvCxnSpPr>
            <a:cxnSpLocks/>
          </p:cNvCxnSpPr>
          <p:nvPr/>
        </p:nvCxnSpPr>
        <p:spPr>
          <a:xfrm>
            <a:off x="4664643" y="1660861"/>
            <a:ext cx="494936" cy="10355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DE61376-88E8-5150-A6A5-4BF957883FC1}"/>
              </a:ext>
            </a:extLst>
          </p:cNvPr>
          <p:cNvCxnSpPr>
            <a:cxnSpLocks/>
          </p:cNvCxnSpPr>
          <p:nvPr/>
        </p:nvCxnSpPr>
        <p:spPr>
          <a:xfrm>
            <a:off x="4518881" y="1776353"/>
            <a:ext cx="414683" cy="264849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258312E-25BB-A22C-B4B4-97BFB345C1E6}"/>
              </a:ext>
            </a:extLst>
          </p:cNvPr>
          <p:cNvSpPr txBox="1"/>
          <p:nvPr/>
        </p:nvSpPr>
        <p:spPr>
          <a:xfrm>
            <a:off x="5354979" y="1286584"/>
            <a:ext cx="1212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Union, </a:t>
            </a:r>
            <a:r>
              <a:rPr lang="fr-FR" dirty="0" err="1"/>
              <a:t>join</a:t>
            </a:r>
            <a:endParaRPr lang="fr-FR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3D3D4BC-DCA8-9820-B19C-E3EE39176FDD}"/>
              </a:ext>
            </a:extLst>
          </p:cNvPr>
          <p:cNvSpPr txBox="1"/>
          <p:nvPr/>
        </p:nvSpPr>
        <p:spPr>
          <a:xfrm>
            <a:off x="5142950" y="1625049"/>
            <a:ext cx="1793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Order</a:t>
            </a:r>
            <a:r>
              <a:rPr lang="fr-FR" dirty="0"/>
              <a:t> by /sort by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99F861C-3BF9-CE68-537F-D2AC28C3DAA5}"/>
              </a:ext>
            </a:extLst>
          </p:cNvPr>
          <p:cNvCxnSpPr>
            <a:cxnSpLocks/>
          </p:cNvCxnSpPr>
          <p:nvPr/>
        </p:nvCxnSpPr>
        <p:spPr>
          <a:xfrm flipV="1">
            <a:off x="4661369" y="1240842"/>
            <a:ext cx="732303" cy="16410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487346A-20C7-8121-9FD2-EE300B51EB9A}"/>
              </a:ext>
            </a:extLst>
          </p:cNvPr>
          <p:cNvSpPr txBox="1"/>
          <p:nvPr/>
        </p:nvSpPr>
        <p:spPr>
          <a:xfrm>
            <a:off x="5443319" y="1039770"/>
            <a:ext cx="119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UDF, UDAF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5851905-70AF-0E16-0A90-DD5376D2220A}"/>
              </a:ext>
            </a:extLst>
          </p:cNvPr>
          <p:cNvSpPr txBox="1"/>
          <p:nvPr/>
        </p:nvSpPr>
        <p:spPr>
          <a:xfrm>
            <a:off x="2281236" y="1244969"/>
            <a:ext cx="12157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composite </a:t>
            </a:r>
          </a:p>
          <a:p>
            <a:r>
              <a:rPr lang="fr-FR" dirty="0"/>
              <a:t>types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028EDBE-2C72-FFDB-3A5E-D63A4481715F}"/>
              </a:ext>
            </a:extLst>
          </p:cNvPr>
          <p:cNvCxnSpPr>
            <a:cxnSpLocks/>
          </p:cNvCxnSpPr>
          <p:nvPr/>
        </p:nvCxnSpPr>
        <p:spPr>
          <a:xfrm flipH="1">
            <a:off x="2929826" y="905557"/>
            <a:ext cx="219012" cy="377422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C19B263-3819-1D78-C7C3-3A622900670D}"/>
              </a:ext>
            </a:extLst>
          </p:cNvPr>
          <p:cNvCxnSpPr>
            <a:cxnSpLocks/>
          </p:cNvCxnSpPr>
          <p:nvPr/>
        </p:nvCxnSpPr>
        <p:spPr>
          <a:xfrm>
            <a:off x="2438056" y="949877"/>
            <a:ext cx="298997" cy="356448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A90042A7-0BC9-E94A-FF2A-9C6858CE330D}"/>
              </a:ext>
            </a:extLst>
          </p:cNvPr>
          <p:cNvSpPr txBox="1"/>
          <p:nvPr/>
        </p:nvSpPr>
        <p:spPr>
          <a:xfrm>
            <a:off x="1953621" y="596265"/>
            <a:ext cx="661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array</a:t>
            </a:r>
            <a:endParaRPr lang="fr-FR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340D121-BBD5-215D-59FA-ACA3C808F4EC}"/>
              </a:ext>
            </a:extLst>
          </p:cNvPr>
          <p:cNvCxnSpPr>
            <a:cxnSpLocks/>
          </p:cNvCxnSpPr>
          <p:nvPr/>
        </p:nvCxnSpPr>
        <p:spPr>
          <a:xfrm>
            <a:off x="2749787" y="876490"/>
            <a:ext cx="87881" cy="416398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2CC4628-731D-4EEE-EABB-D3497858CBB9}"/>
              </a:ext>
            </a:extLst>
          </p:cNvPr>
          <p:cNvSpPr txBox="1"/>
          <p:nvPr/>
        </p:nvSpPr>
        <p:spPr>
          <a:xfrm>
            <a:off x="2384272" y="442624"/>
            <a:ext cx="725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struct</a:t>
            </a:r>
            <a:endParaRPr lang="fr-FR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C6CC96D-4C0A-8355-A0FA-055405ADC2C5}"/>
              </a:ext>
            </a:extLst>
          </p:cNvPr>
          <p:cNvSpPr txBox="1"/>
          <p:nvPr/>
        </p:nvSpPr>
        <p:spPr>
          <a:xfrm>
            <a:off x="2975067" y="590965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map</a:t>
            </a:r>
            <a:endParaRPr lang="fr-FR" dirty="0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94F6A13-3595-3DFB-8181-BDC19208F87B}"/>
              </a:ext>
            </a:extLst>
          </p:cNvPr>
          <p:cNvCxnSpPr>
            <a:cxnSpLocks/>
            <a:endCxn id="12" idx="0"/>
          </p:cNvCxnSpPr>
          <p:nvPr/>
        </p:nvCxnSpPr>
        <p:spPr>
          <a:xfrm flipH="1">
            <a:off x="3719431" y="5179288"/>
            <a:ext cx="487129" cy="277561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95FEAB7-341B-4767-5887-958117EDA4B0}"/>
              </a:ext>
            </a:extLst>
          </p:cNvPr>
          <p:cNvCxnSpPr>
            <a:cxnSpLocks/>
          </p:cNvCxnSpPr>
          <p:nvPr/>
        </p:nvCxnSpPr>
        <p:spPr>
          <a:xfrm>
            <a:off x="3651461" y="5889648"/>
            <a:ext cx="636042" cy="208192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2EE5CD60-6BA2-E324-9367-485999856CEE}"/>
              </a:ext>
            </a:extLst>
          </p:cNvPr>
          <p:cNvSpPr txBox="1"/>
          <p:nvPr/>
        </p:nvSpPr>
        <p:spPr>
          <a:xfrm>
            <a:off x="2009040" y="6105356"/>
            <a:ext cx="981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Resilient</a:t>
            </a:r>
            <a:endParaRPr lang="fr-FR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62DDF8C-286F-F152-F65E-3211F409C86E}"/>
              </a:ext>
            </a:extLst>
          </p:cNvPr>
          <p:cNvSpPr txBox="1"/>
          <p:nvPr/>
        </p:nvSpPr>
        <p:spPr>
          <a:xfrm>
            <a:off x="3023214" y="6136416"/>
            <a:ext cx="13280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Distributed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C594A12-FCF0-7BAB-E36F-3ACAA5FEF3DB}"/>
              </a:ext>
            </a:extLst>
          </p:cNvPr>
          <p:cNvSpPr txBox="1"/>
          <p:nvPr/>
        </p:nvSpPr>
        <p:spPr>
          <a:xfrm>
            <a:off x="4287503" y="6129487"/>
            <a:ext cx="901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Dataset</a:t>
            </a:r>
            <a:endParaRPr lang="fr-FR" dirty="0"/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87F97AC-028D-440B-FCB2-D635803BD7B1}"/>
              </a:ext>
            </a:extLst>
          </p:cNvPr>
          <p:cNvCxnSpPr>
            <a:cxnSpLocks/>
          </p:cNvCxnSpPr>
          <p:nvPr/>
        </p:nvCxnSpPr>
        <p:spPr>
          <a:xfrm>
            <a:off x="3453093" y="5899839"/>
            <a:ext cx="0" cy="2703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DE4A3C79-BB35-EFD4-81CB-EDA398F197BD}"/>
              </a:ext>
            </a:extLst>
          </p:cNvPr>
          <p:cNvCxnSpPr>
            <a:cxnSpLocks/>
          </p:cNvCxnSpPr>
          <p:nvPr/>
        </p:nvCxnSpPr>
        <p:spPr>
          <a:xfrm flipH="1">
            <a:off x="2699650" y="5864285"/>
            <a:ext cx="556867" cy="205111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2063B09-FC02-4F39-0690-C39AE77AC585}"/>
              </a:ext>
            </a:extLst>
          </p:cNvPr>
          <p:cNvCxnSpPr>
            <a:cxnSpLocks/>
          </p:cNvCxnSpPr>
          <p:nvPr/>
        </p:nvCxnSpPr>
        <p:spPr>
          <a:xfrm flipH="1">
            <a:off x="3342872" y="3604254"/>
            <a:ext cx="517055" cy="215851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E87A0284-D220-35FF-3697-9C66CDF869CF}"/>
              </a:ext>
            </a:extLst>
          </p:cNvPr>
          <p:cNvCxnSpPr>
            <a:cxnSpLocks/>
          </p:cNvCxnSpPr>
          <p:nvPr/>
        </p:nvCxnSpPr>
        <p:spPr>
          <a:xfrm flipH="1">
            <a:off x="6316285" y="4751344"/>
            <a:ext cx="2074717" cy="41796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01EB9843-504A-B713-06E3-157F68713B33}"/>
              </a:ext>
            </a:extLst>
          </p:cNvPr>
          <p:cNvSpPr txBox="1"/>
          <p:nvPr/>
        </p:nvSpPr>
        <p:spPr>
          <a:xfrm>
            <a:off x="10031951" y="5066562"/>
            <a:ext cx="23011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Distributed </a:t>
            </a:r>
            <a:r>
              <a:rPr lang="fr-FR" sz="2000" dirty="0" err="1"/>
              <a:t>Storages</a:t>
            </a:r>
            <a:endParaRPr lang="fr-FR" sz="20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D705222-1129-D01C-C962-5B1EF4F98529}"/>
              </a:ext>
            </a:extLst>
          </p:cNvPr>
          <p:cNvSpPr txBox="1"/>
          <p:nvPr/>
        </p:nvSpPr>
        <p:spPr>
          <a:xfrm>
            <a:off x="2185483" y="3724300"/>
            <a:ext cx="1237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Dataset</a:t>
            </a:r>
            <a:r>
              <a:rPr lang="fr-FR" sz="2400" dirty="0"/>
              <a:t> 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82E37C2-CA86-06CD-F634-FB792A227D12}"/>
              </a:ext>
            </a:extLst>
          </p:cNvPr>
          <p:cNvSpPr txBox="1"/>
          <p:nvPr/>
        </p:nvSpPr>
        <p:spPr>
          <a:xfrm>
            <a:off x="8184710" y="4334033"/>
            <a:ext cx="17043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Unified</a:t>
            </a:r>
            <a:r>
              <a:rPr lang="fr-FR" sz="2000" dirty="0"/>
              <a:t> Engine</a:t>
            </a:r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341536C0-F3D8-D978-ABD1-4882CF823320}"/>
              </a:ext>
            </a:extLst>
          </p:cNvPr>
          <p:cNvCxnSpPr>
            <a:cxnSpLocks/>
          </p:cNvCxnSpPr>
          <p:nvPr/>
        </p:nvCxnSpPr>
        <p:spPr>
          <a:xfrm>
            <a:off x="9658719" y="4767226"/>
            <a:ext cx="886378" cy="29933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A5DFFA7-A36A-0042-E920-9F05A0EF3642}"/>
              </a:ext>
            </a:extLst>
          </p:cNvPr>
          <p:cNvCxnSpPr>
            <a:cxnSpLocks/>
          </p:cNvCxnSpPr>
          <p:nvPr/>
        </p:nvCxnSpPr>
        <p:spPr>
          <a:xfrm flipH="1">
            <a:off x="10085182" y="5428938"/>
            <a:ext cx="445167" cy="35508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74FE8D5D-DFBE-E06A-5D85-FF06FB579956}"/>
              </a:ext>
            </a:extLst>
          </p:cNvPr>
          <p:cNvCxnSpPr>
            <a:cxnSpLocks/>
          </p:cNvCxnSpPr>
          <p:nvPr/>
        </p:nvCxnSpPr>
        <p:spPr>
          <a:xfrm>
            <a:off x="10982332" y="5428938"/>
            <a:ext cx="484539" cy="33707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80CA303D-8120-03A9-4C0E-409BC4CFE7AE}"/>
              </a:ext>
            </a:extLst>
          </p:cNvPr>
          <p:cNvCxnSpPr>
            <a:cxnSpLocks/>
          </p:cNvCxnSpPr>
          <p:nvPr/>
        </p:nvCxnSpPr>
        <p:spPr>
          <a:xfrm flipH="1">
            <a:off x="8747928" y="4751344"/>
            <a:ext cx="265611" cy="315218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69FEA185-D4F4-13D8-2F0D-3F8ACA58799D}"/>
              </a:ext>
            </a:extLst>
          </p:cNvPr>
          <p:cNvSpPr txBox="1"/>
          <p:nvPr/>
        </p:nvSpPr>
        <p:spPr>
          <a:xfrm>
            <a:off x="7534813" y="5010011"/>
            <a:ext cx="23659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Distributed </a:t>
            </a:r>
            <a:r>
              <a:rPr lang="fr-FR" sz="2000" dirty="0" err="1"/>
              <a:t>Compute</a:t>
            </a:r>
            <a:br>
              <a:rPr lang="fr-FR" sz="2000" dirty="0"/>
            </a:br>
            <a:r>
              <a:rPr lang="fr-FR" sz="2000" dirty="0"/>
              <a:t>(Cluster Manager)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7251A9E9-8C06-5350-F80F-C1E2A677D8E0}"/>
              </a:ext>
            </a:extLst>
          </p:cNvPr>
          <p:cNvSpPr txBox="1"/>
          <p:nvPr/>
        </p:nvSpPr>
        <p:spPr>
          <a:xfrm>
            <a:off x="9557667" y="5704982"/>
            <a:ext cx="1548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HadoopFS</a:t>
            </a:r>
            <a:r>
              <a:rPr lang="fr-FR" dirty="0"/>
              <a:t> Api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F99C52B-F28A-518E-CFEC-F3651DE97BBB}"/>
              </a:ext>
            </a:extLst>
          </p:cNvPr>
          <p:cNvSpPr txBox="1"/>
          <p:nvPr/>
        </p:nvSpPr>
        <p:spPr>
          <a:xfrm>
            <a:off x="11085607" y="5657670"/>
            <a:ext cx="11063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Implems</a:t>
            </a:r>
            <a:r>
              <a:rPr lang="fr-FR" dirty="0"/>
              <a:t>: </a:t>
            </a:r>
          </a:p>
          <a:p>
            <a:r>
              <a:rPr lang="fr-FR" dirty="0"/>
              <a:t>HDFS,</a:t>
            </a:r>
          </a:p>
          <a:p>
            <a:r>
              <a:rPr lang="fr-FR" dirty="0"/>
              <a:t>Azure, </a:t>
            </a:r>
          </a:p>
          <a:p>
            <a:r>
              <a:rPr lang="fr-FR" dirty="0" err="1"/>
              <a:t>Aws</a:t>
            </a:r>
            <a:r>
              <a:rPr lang="fr-FR" dirty="0"/>
              <a:t>,.. </a:t>
            </a:r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FA21315-8DAF-2087-68C6-ADFAEBF00E05}"/>
              </a:ext>
            </a:extLst>
          </p:cNvPr>
          <p:cNvCxnSpPr>
            <a:cxnSpLocks/>
          </p:cNvCxnSpPr>
          <p:nvPr/>
        </p:nvCxnSpPr>
        <p:spPr>
          <a:xfrm flipH="1">
            <a:off x="7846628" y="5693512"/>
            <a:ext cx="445167" cy="35508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28DE44B1-9117-0C5D-43A7-98874F56CA24}"/>
              </a:ext>
            </a:extLst>
          </p:cNvPr>
          <p:cNvCxnSpPr>
            <a:cxnSpLocks/>
          </p:cNvCxnSpPr>
          <p:nvPr/>
        </p:nvCxnSpPr>
        <p:spPr>
          <a:xfrm>
            <a:off x="8489041" y="5694263"/>
            <a:ext cx="484539" cy="33707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TextBox 141">
            <a:extLst>
              <a:ext uri="{FF2B5EF4-FFF2-40B4-BE49-F238E27FC236}">
                <a16:creationId xmlns:a16="http://schemas.microsoft.com/office/drawing/2014/main" id="{5A710358-A0A7-7274-B866-29FB3978B7A8}"/>
              </a:ext>
            </a:extLst>
          </p:cNvPr>
          <p:cNvSpPr txBox="1"/>
          <p:nvPr/>
        </p:nvSpPr>
        <p:spPr>
          <a:xfrm>
            <a:off x="8592316" y="5922995"/>
            <a:ext cx="1891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Implems</a:t>
            </a:r>
            <a:r>
              <a:rPr lang="fr-FR" dirty="0"/>
              <a:t>: </a:t>
            </a:r>
          </a:p>
          <a:p>
            <a:r>
              <a:rPr lang="fr-FR" dirty="0" err="1"/>
              <a:t>Yarn,Kubernetes</a:t>
            </a:r>
            <a:r>
              <a:rPr lang="fr-FR" dirty="0"/>
              <a:t>.. 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C9AC4665-4995-9646-29D4-5C4C2E1E0ABC}"/>
              </a:ext>
            </a:extLst>
          </p:cNvPr>
          <p:cNvSpPr txBox="1"/>
          <p:nvPr/>
        </p:nvSpPr>
        <p:spPr>
          <a:xfrm>
            <a:off x="7108903" y="5995593"/>
            <a:ext cx="1524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Task-Executor</a:t>
            </a:r>
            <a:endParaRPr lang="fr-FR" dirty="0"/>
          </a:p>
          <a:p>
            <a:r>
              <a:rPr lang="fr-FR" dirty="0"/>
              <a:t> Api</a:t>
            </a:r>
          </a:p>
        </p:txBody>
      </p: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5A27377E-C359-BA22-36E3-1D7C50E6483E}"/>
              </a:ext>
            </a:extLst>
          </p:cNvPr>
          <p:cNvCxnSpPr>
            <a:cxnSpLocks/>
          </p:cNvCxnSpPr>
          <p:nvPr/>
        </p:nvCxnSpPr>
        <p:spPr>
          <a:xfrm flipH="1">
            <a:off x="4800442" y="4476897"/>
            <a:ext cx="635925" cy="328105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9EE915A2-1621-BE33-1DE3-CF57618F2712}"/>
              </a:ext>
            </a:extLst>
          </p:cNvPr>
          <p:cNvSpPr txBox="1"/>
          <p:nvPr/>
        </p:nvSpPr>
        <p:spPr>
          <a:xfrm>
            <a:off x="5363564" y="5179288"/>
            <a:ext cx="1845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Langages Support</a:t>
            </a:r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9547F50B-53AB-3365-A918-93C51521CFFD}"/>
              </a:ext>
            </a:extLst>
          </p:cNvPr>
          <p:cNvCxnSpPr>
            <a:cxnSpLocks/>
          </p:cNvCxnSpPr>
          <p:nvPr/>
        </p:nvCxnSpPr>
        <p:spPr>
          <a:xfrm flipH="1">
            <a:off x="5660371" y="5524418"/>
            <a:ext cx="219872" cy="16909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595D5E06-F740-97B4-0688-59EE8AF6E103}"/>
              </a:ext>
            </a:extLst>
          </p:cNvPr>
          <p:cNvSpPr txBox="1"/>
          <p:nvPr/>
        </p:nvSpPr>
        <p:spPr>
          <a:xfrm>
            <a:off x="5177416" y="5636313"/>
            <a:ext cx="660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Scala</a:t>
            </a:r>
          </a:p>
        </p:txBody>
      </p: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1CBD1ED3-6B5C-CE6F-49C2-3F1DC57E3EC0}"/>
              </a:ext>
            </a:extLst>
          </p:cNvPr>
          <p:cNvCxnSpPr>
            <a:cxnSpLocks/>
          </p:cNvCxnSpPr>
          <p:nvPr/>
        </p:nvCxnSpPr>
        <p:spPr>
          <a:xfrm flipH="1">
            <a:off x="5950897" y="5558598"/>
            <a:ext cx="120569" cy="38533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88BBCC58-CA5D-75A1-59EB-1F15C7AB79DE}"/>
              </a:ext>
            </a:extLst>
          </p:cNvPr>
          <p:cNvSpPr txBox="1"/>
          <p:nvPr/>
        </p:nvSpPr>
        <p:spPr>
          <a:xfrm>
            <a:off x="5564435" y="5877903"/>
            <a:ext cx="576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Java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81ABBA6E-C6EC-4888-0C2E-E6D064F76F74}"/>
              </a:ext>
            </a:extLst>
          </p:cNvPr>
          <p:cNvCxnSpPr>
            <a:cxnSpLocks/>
            <a:stCxn id="150" idx="2"/>
            <a:endCxn id="160" idx="0"/>
          </p:cNvCxnSpPr>
          <p:nvPr/>
        </p:nvCxnSpPr>
        <p:spPr>
          <a:xfrm>
            <a:off x="6286349" y="5548620"/>
            <a:ext cx="44433" cy="57087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D7A7ECCD-EFD9-EC55-07F6-12CF086725A7}"/>
              </a:ext>
            </a:extLst>
          </p:cNvPr>
          <p:cNvSpPr txBox="1"/>
          <p:nvPr/>
        </p:nvSpPr>
        <p:spPr>
          <a:xfrm>
            <a:off x="5904575" y="6119493"/>
            <a:ext cx="852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Python</a:t>
            </a:r>
          </a:p>
        </p:txBody>
      </p: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F8173A6-142A-364A-10FB-922B95527CD4}"/>
              </a:ext>
            </a:extLst>
          </p:cNvPr>
          <p:cNvCxnSpPr>
            <a:cxnSpLocks/>
          </p:cNvCxnSpPr>
          <p:nvPr/>
        </p:nvCxnSpPr>
        <p:spPr>
          <a:xfrm>
            <a:off x="6463672" y="5540642"/>
            <a:ext cx="167631" cy="277588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55DB5040-4CF1-90D1-FF9D-2A53D80066CD}"/>
              </a:ext>
            </a:extLst>
          </p:cNvPr>
          <p:cNvSpPr txBox="1"/>
          <p:nvPr/>
        </p:nvSpPr>
        <p:spPr>
          <a:xfrm>
            <a:off x="6615974" y="583405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DC7655C1-2F5A-083F-B686-6FACEC4C3ACD}"/>
              </a:ext>
            </a:extLst>
          </p:cNvPr>
          <p:cNvSpPr txBox="1"/>
          <p:nvPr/>
        </p:nvSpPr>
        <p:spPr>
          <a:xfrm>
            <a:off x="5540883" y="6474688"/>
            <a:ext cx="170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Pyspark</a:t>
            </a:r>
            <a:r>
              <a:rPr lang="fr-FR" dirty="0"/>
              <a:t> pandas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4B3DCAEA-1714-5392-0D8C-5A8268203A8F}"/>
              </a:ext>
            </a:extLst>
          </p:cNvPr>
          <p:cNvCxnSpPr>
            <a:cxnSpLocks/>
            <a:endCxn id="160" idx="2"/>
          </p:cNvCxnSpPr>
          <p:nvPr/>
        </p:nvCxnSpPr>
        <p:spPr>
          <a:xfrm flipV="1">
            <a:off x="6039862" y="6488825"/>
            <a:ext cx="290920" cy="77715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FF4EB924-CE83-8B0F-3C5F-0FFF30497FB1}"/>
              </a:ext>
            </a:extLst>
          </p:cNvPr>
          <p:cNvCxnSpPr>
            <a:cxnSpLocks/>
            <a:endCxn id="169" idx="0"/>
          </p:cNvCxnSpPr>
          <p:nvPr/>
        </p:nvCxnSpPr>
        <p:spPr>
          <a:xfrm flipH="1" flipV="1">
            <a:off x="6391052" y="6474688"/>
            <a:ext cx="412810" cy="91852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AC7E7EFB-9888-62EF-78D5-802058909CF0}"/>
              </a:ext>
            </a:extLst>
          </p:cNvPr>
          <p:cNvSpPr txBox="1"/>
          <p:nvPr/>
        </p:nvSpPr>
        <p:spPr>
          <a:xfrm>
            <a:off x="207968" y="3019140"/>
            <a:ext cx="1589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Expression AST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E38CB2FF-3A4D-BB6D-D9AA-284C8824B6E1}"/>
              </a:ext>
            </a:extLst>
          </p:cNvPr>
          <p:cNvSpPr txBox="1"/>
          <p:nvPr/>
        </p:nvSpPr>
        <p:spPr>
          <a:xfrm>
            <a:off x="253352" y="3319660"/>
            <a:ext cx="1344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Column</a:t>
            </a:r>
            <a:r>
              <a:rPr lang="fr-FR" dirty="0"/>
              <a:t> API</a:t>
            </a:r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7ACEB30F-0418-77C9-1ECE-F68764479EAB}"/>
              </a:ext>
            </a:extLst>
          </p:cNvPr>
          <p:cNvCxnSpPr>
            <a:cxnSpLocks/>
          </p:cNvCxnSpPr>
          <p:nvPr/>
        </p:nvCxnSpPr>
        <p:spPr>
          <a:xfrm flipH="1">
            <a:off x="2225931" y="5061642"/>
            <a:ext cx="1030586" cy="180388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extBox 184">
            <a:extLst>
              <a:ext uri="{FF2B5EF4-FFF2-40B4-BE49-F238E27FC236}">
                <a16:creationId xmlns:a16="http://schemas.microsoft.com/office/drawing/2014/main" id="{5942948B-1025-3097-641C-0F7D0759BA57}"/>
              </a:ext>
            </a:extLst>
          </p:cNvPr>
          <p:cNvSpPr txBox="1"/>
          <p:nvPr/>
        </p:nvSpPr>
        <p:spPr>
          <a:xfrm>
            <a:off x="591565" y="5054836"/>
            <a:ext cx="1670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 == </a:t>
            </a:r>
            <a:r>
              <a:rPr lang="fr-FR" dirty="0" err="1"/>
              <a:t>formalisms</a:t>
            </a:r>
            <a:endParaRPr lang="fr-FR" dirty="0"/>
          </a:p>
        </p:txBody>
      </p: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AEFF89E3-F5D3-6636-E723-8C5C13F00C39}"/>
              </a:ext>
            </a:extLst>
          </p:cNvPr>
          <p:cNvCxnSpPr>
            <a:cxnSpLocks/>
          </p:cNvCxnSpPr>
          <p:nvPr/>
        </p:nvCxnSpPr>
        <p:spPr>
          <a:xfrm flipH="1">
            <a:off x="591565" y="5456999"/>
            <a:ext cx="390772" cy="222437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EBACF555-D8D5-B724-36CF-EDEF7BF90CBF}"/>
              </a:ext>
            </a:extLst>
          </p:cNvPr>
          <p:cNvCxnSpPr>
            <a:cxnSpLocks/>
          </p:cNvCxnSpPr>
          <p:nvPr/>
        </p:nvCxnSpPr>
        <p:spPr>
          <a:xfrm>
            <a:off x="1223227" y="5464175"/>
            <a:ext cx="0" cy="39862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778E1FC8-F147-224D-E4E0-2BBD594F857A}"/>
              </a:ext>
            </a:extLst>
          </p:cNvPr>
          <p:cNvCxnSpPr>
            <a:cxnSpLocks/>
          </p:cNvCxnSpPr>
          <p:nvPr/>
        </p:nvCxnSpPr>
        <p:spPr>
          <a:xfrm>
            <a:off x="1416137" y="5456849"/>
            <a:ext cx="292643" cy="17946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9CC6DC1B-A425-E0FF-7F99-912EDF16C090}"/>
              </a:ext>
            </a:extLst>
          </p:cNvPr>
          <p:cNvSpPr txBox="1"/>
          <p:nvPr/>
        </p:nvSpPr>
        <p:spPr>
          <a:xfrm>
            <a:off x="103341" y="5670578"/>
            <a:ext cx="668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API</a:t>
            </a:r>
          </a:p>
          <a:p>
            <a:r>
              <a:rPr lang="fr-FR" dirty="0"/>
              <a:t>(SSA)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A849D815-53C9-C771-A8FF-F90E2864E332}"/>
              </a:ext>
            </a:extLst>
          </p:cNvPr>
          <p:cNvSpPr txBox="1"/>
          <p:nvPr/>
        </p:nvSpPr>
        <p:spPr>
          <a:xfrm>
            <a:off x="782635" y="5855733"/>
            <a:ext cx="11867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Algebric</a:t>
            </a:r>
            <a:endParaRPr lang="fr-FR" dirty="0"/>
          </a:p>
          <a:p>
            <a:r>
              <a:rPr lang="fr-FR" dirty="0"/>
              <a:t>Expression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17340BA6-71A0-91DE-178D-130E85C2F702}"/>
              </a:ext>
            </a:extLst>
          </p:cNvPr>
          <p:cNvSpPr txBox="1"/>
          <p:nvPr/>
        </p:nvSpPr>
        <p:spPr>
          <a:xfrm>
            <a:off x="1621424" y="5594243"/>
            <a:ext cx="601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DAG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2D1D31C1-D47C-6984-3E6C-EBFBE8E4AB67}"/>
              </a:ext>
            </a:extLst>
          </p:cNvPr>
          <p:cNvSpPr txBox="1"/>
          <p:nvPr/>
        </p:nvSpPr>
        <p:spPr>
          <a:xfrm>
            <a:off x="2726757" y="4368667"/>
            <a:ext cx="1344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Encoder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05D9474E-0713-EA76-205F-6A4A5670EC0E}"/>
              </a:ext>
            </a:extLst>
          </p:cNvPr>
          <p:cNvSpPr txBox="1"/>
          <p:nvPr/>
        </p:nvSpPr>
        <p:spPr>
          <a:xfrm>
            <a:off x="2361244" y="2102042"/>
            <a:ext cx="1344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TypeSystem</a:t>
            </a:r>
            <a:endParaRPr lang="fr-FR" dirty="0"/>
          </a:p>
        </p:txBody>
      </p: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6C7BB9FB-AAFD-4BF4-4472-DF1A449A214B}"/>
              </a:ext>
            </a:extLst>
          </p:cNvPr>
          <p:cNvCxnSpPr>
            <a:cxnSpLocks/>
          </p:cNvCxnSpPr>
          <p:nvPr/>
        </p:nvCxnSpPr>
        <p:spPr>
          <a:xfrm>
            <a:off x="2699123" y="1857550"/>
            <a:ext cx="138545" cy="284141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50D03CDE-210D-FDDD-27E3-15303D63794F}"/>
              </a:ext>
            </a:extLst>
          </p:cNvPr>
          <p:cNvCxnSpPr>
            <a:cxnSpLocks/>
          </p:cNvCxnSpPr>
          <p:nvPr/>
        </p:nvCxnSpPr>
        <p:spPr>
          <a:xfrm flipH="1" flipV="1">
            <a:off x="2909922" y="4131115"/>
            <a:ext cx="214305" cy="32725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2B06AF64-360B-3FD3-5EB5-5E5A9E1BDED2}"/>
              </a:ext>
            </a:extLst>
          </p:cNvPr>
          <p:cNvCxnSpPr>
            <a:cxnSpLocks/>
          </p:cNvCxnSpPr>
          <p:nvPr/>
        </p:nvCxnSpPr>
        <p:spPr>
          <a:xfrm flipH="1" flipV="1">
            <a:off x="1765897" y="3340735"/>
            <a:ext cx="395574" cy="383565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E0952F71-A116-2A14-AA32-791BF42E3641}"/>
              </a:ext>
            </a:extLst>
          </p:cNvPr>
          <p:cNvCxnSpPr>
            <a:cxnSpLocks/>
            <a:endCxn id="182" idx="3"/>
          </p:cNvCxnSpPr>
          <p:nvPr/>
        </p:nvCxnSpPr>
        <p:spPr>
          <a:xfrm flipH="1" flipV="1">
            <a:off x="1598097" y="3504326"/>
            <a:ext cx="529712" cy="333867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4EDFD76B-239D-9205-1880-B9BF17508563}"/>
              </a:ext>
            </a:extLst>
          </p:cNvPr>
          <p:cNvCxnSpPr>
            <a:cxnSpLocks/>
          </p:cNvCxnSpPr>
          <p:nvPr/>
        </p:nvCxnSpPr>
        <p:spPr>
          <a:xfrm flipH="1">
            <a:off x="1755887" y="3950074"/>
            <a:ext cx="346696" cy="15736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" name="TextBox 226">
            <a:extLst>
              <a:ext uri="{FF2B5EF4-FFF2-40B4-BE49-F238E27FC236}">
                <a16:creationId xmlns:a16="http://schemas.microsoft.com/office/drawing/2014/main" id="{AD20144D-7F57-D714-AF78-CC2B4FCB02D0}"/>
              </a:ext>
            </a:extLst>
          </p:cNvPr>
          <p:cNvSpPr txBox="1"/>
          <p:nvPr/>
        </p:nvSpPr>
        <p:spPr>
          <a:xfrm>
            <a:off x="477773" y="3915385"/>
            <a:ext cx="1200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dirty="0" err="1"/>
              <a:t>Execution</a:t>
            </a:r>
            <a:endParaRPr lang="fr-FR" sz="2000" dirty="0"/>
          </a:p>
          <a:p>
            <a:pPr algn="ctr"/>
            <a:r>
              <a:rPr lang="fr-FR" sz="2000" dirty="0"/>
              <a:t>Plan </a:t>
            </a:r>
          </a:p>
        </p:txBody>
      </p: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7EF9393B-392B-B467-B642-D71E5208FAA0}"/>
              </a:ext>
            </a:extLst>
          </p:cNvPr>
          <p:cNvCxnSpPr>
            <a:cxnSpLocks/>
          </p:cNvCxnSpPr>
          <p:nvPr/>
        </p:nvCxnSpPr>
        <p:spPr>
          <a:xfrm flipH="1">
            <a:off x="554968" y="4529832"/>
            <a:ext cx="346696" cy="15736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26131C53-BFA6-4C28-0A4A-C071567CC942}"/>
              </a:ext>
            </a:extLst>
          </p:cNvPr>
          <p:cNvCxnSpPr>
            <a:cxnSpLocks/>
          </p:cNvCxnSpPr>
          <p:nvPr/>
        </p:nvCxnSpPr>
        <p:spPr>
          <a:xfrm>
            <a:off x="1034596" y="4510876"/>
            <a:ext cx="392262" cy="18942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4A55E8C9-CB08-3A5F-17D7-DF4EDBF87EE7}"/>
              </a:ext>
            </a:extLst>
          </p:cNvPr>
          <p:cNvCxnSpPr>
            <a:cxnSpLocks/>
          </p:cNvCxnSpPr>
          <p:nvPr/>
        </p:nvCxnSpPr>
        <p:spPr>
          <a:xfrm>
            <a:off x="2048226" y="1975166"/>
            <a:ext cx="352602" cy="174388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B75B702D-3980-B050-7AAE-D96299D7E76E}"/>
              </a:ext>
            </a:extLst>
          </p:cNvPr>
          <p:cNvSpPr txBox="1"/>
          <p:nvPr/>
        </p:nvSpPr>
        <p:spPr>
          <a:xfrm>
            <a:off x="1081857" y="1728655"/>
            <a:ext cx="1344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Schema</a:t>
            </a:r>
            <a:endParaRPr lang="fr-FR" dirty="0"/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23C6146E-B451-C2C5-E2F8-242CD6C44357}"/>
              </a:ext>
            </a:extLst>
          </p:cNvPr>
          <p:cNvSpPr txBox="1"/>
          <p:nvPr/>
        </p:nvSpPr>
        <p:spPr>
          <a:xfrm>
            <a:off x="46468" y="4597573"/>
            <a:ext cx="8958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Logical</a:t>
            </a:r>
            <a:endParaRPr lang="fr-FR" sz="2000" dirty="0"/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F8A4A4FB-9B75-AFC1-D0B5-B7158E8B57AA}"/>
              </a:ext>
            </a:extLst>
          </p:cNvPr>
          <p:cNvSpPr txBox="1"/>
          <p:nvPr/>
        </p:nvSpPr>
        <p:spPr>
          <a:xfrm>
            <a:off x="957443" y="4589503"/>
            <a:ext cx="1010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Physical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EF5220C-047A-6B49-F5BB-C1C2731F0F37}"/>
              </a:ext>
            </a:extLst>
          </p:cNvPr>
          <p:cNvSpPr txBox="1"/>
          <p:nvPr/>
        </p:nvSpPr>
        <p:spPr>
          <a:xfrm>
            <a:off x="1127499" y="2461186"/>
            <a:ext cx="17969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= </a:t>
            </a:r>
            <a:r>
              <a:rPr lang="fr-FR" sz="2400" dirty="0" err="1"/>
              <a:t>Dataframe</a:t>
            </a:r>
            <a:r>
              <a:rPr lang="fr-FR" sz="2400" dirty="0"/>
              <a:t> </a:t>
            </a: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064DBD35-1BD6-3A31-49EA-BD6F2DA72BE2}"/>
              </a:ext>
            </a:extLst>
          </p:cNvPr>
          <p:cNvSpPr txBox="1"/>
          <p:nvPr/>
        </p:nvSpPr>
        <p:spPr>
          <a:xfrm>
            <a:off x="98916" y="2178300"/>
            <a:ext cx="2057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Dataset</a:t>
            </a:r>
            <a:r>
              <a:rPr lang="fr-FR" sz="2400" dirty="0"/>
              <a:t>&lt;Row&gt; </a:t>
            </a:r>
          </a:p>
        </p:txBody>
      </p: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AAB26272-35B1-42F1-BAED-A4C119CF573C}"/>
              </a:ext>
            </a:extLst>
          </p:cNvPr>
          <p:cNvCxnSpPr>
            <a:cxnSpLocks/>
          </p:cNvCxnSpPr>
          <p:nvPr/>
        </p:nvCxnSpPr>
        <p:spPr>
          <a:xfrm flipH="1" flipV="1">
            <a:off x="2426602" y="2887617"/>
            <a:ext cx="657653" cy="344389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36900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93E3A-D339-E021-5457-18A90143D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Next..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836957-1B66-57AA-51EF-B00E6E5C54BD}"/>
              </a:ext>
            </a:extLst>
          </p:cNvPr>
          <p:cNvSpPr txBox="1"/>
          <p:nvPr/>
        </p:nvSpPr>
        <p:spPr>
          <a:xfrm>
            <a:off x="3253138" y="2794518"/>
            <a:ext cx="568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Lesson 1 :  introduction to </a:t>
            </a:r>
            <a:r>
              <a:rPr lang="fr-FR" dirty="0" err="1"/>
              <a:t>BigData</a:t>
            </a:r>
            <a:r>
              <a:rPr lang="fr-FR" dirty="0"/>
              <a:t> / Hadoop cluster / Spark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952826-5F7A-DA1D-DB69-0D8A7ACAC40F}"/>
              </a:ext>
            </a:extLst>
          </p:cNvPr>
          <p:cNvSpPr txBox="1"/>
          <p:nvPr/>
        </p:nvSpPr>
        <p:spPr>
          <a:xfrm>
            <a:off x="3253138" y="3600061"/>
            <a:ext cx="5076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Lesson 2 :    </a:t>
            </a:r>
            <a:r>
              <a:rPr lang="fr-FR" dirty="0" err="1"/>
              <a:t>this</a:t>
            </a:r>
            <a:r>
              <a:rPr lang="fr-FR" dirty="0"/>
              <a:t> document   :   </a:t>
            </a:r>
            <a:r>
              <a:rPr lang="fr-FR" dirty="0" err="1"/>
              <a:t>spark-core</a:t>
            </a:r>
            <a:r>
              <a:rPr lang="fr-FR" dirty="0"/>
              <a:t> / </a:t>
            </a:r>
            <a:r>
              <a:rPr lang="fr-FR" dirty="0" err="1"/>
              <a:t>spark-sql</a:t>
            </a:r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7022C-8909-4DF4-9337-A08CE7389D04}"/>
              </a:ext>
            </a:extLst>
          </p:cNvPr>
          <p:cNvSpPr txBox="1"/>
          <p:nvPr/>
        </p:nvSpPr>
        <p:spPr>
          <a:xfrm>
            <a:off x="3253138" y="4312298"/>
            <a:ext cx="5709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Lesson 3 :   cluster management, tuning args, </a:t>
            </a:r>
            <a:r>
              <a:rPr lang="fr-FR" dirty="0" err="1"/>
              <a:t>deploy</a:t>
            </a:r>
            <a:r>
              <a:rPr lang="fr-FR" dirty="0"/>
              <a:t>-mode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2D6EC5-A9AA-675E-F2BB-597686EBB00A}"/>
              </a:ext>
            </a:extLst>
          </p:cNvPr>
          <p:cNvSpPr txBox="1"/>
          <p:nvPr/>
        </p:nvSpPr>
        <p:spPr>
          <a:xfrm>
            <a:off x="3253138" y="4987213"/>
            <a:ext cx="7091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Lesson 4 :   Advanced Spark:  UI, parquet PPD, java api, </a:t>
            </a:r>
            <a:r>
              <a:rPr lang="fr-FR" dirty="0" err="1"/>
              <a:t>spark</a:t>
            </a:r>
            <a:r>
              <a:rPr lang="fr-FR" dirty="0"/>
              <a:t>-streaming, ..</a:t>
            </a: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B37F0DEB-4465-7D49-E4AF-F893E3341671}"/>
              </a:ext>
            </a:extLst>
          </p:cNvPr>
          <p:cNvSpPr/>
          <p:nvPr/>
        </p:nvSpPr>
        <p:spPr>
          <a:xfrm flipH="1">
            <a:off x="2463282" y="3642822"/>
            <a:ext cx="659228" cy="32657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7003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21425</TotalTime>
  <Words>4696</Words>
  <Application>Microsoft Office PowerPoint</Application>
  <PresentationFormat>Widescreen</PresentationFormat>
  <Paragraphs>929</Paragraphs>
  <Slides>96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96</vt:i4>
      </vt:variant>
    </vt:vector>
  </HeadingPairs>
  <TitlesOfParts>
    <vt:vector size="101" baseType="lpstr">
      <vt:lpstr>Arial</vt:lpstr>
      <vt:lpstr>Calibri</vt:lpstr>
      <vt:lpstr>Calibri Light</vt:lpstr>
      <vt:lpstr>Office Theme</vt:lpstr>
      <vt:lpstr>Bitmap Image</vt:lpstr>
      <vt:lpstr>BigData – Spark – Processing  discover Spark Core &amp; Sql</vt:lpstr>
      <vt:lpstr>Outline</vt:lpstr>
      <vt:lpstr>Reminder: Spark RAW to LAKE samples</vt:lpstr>
      <vt:lpstr>Typical RAW to LAKE as Spark Java code</vt:lpstr>
      <vt:lpstr>Typical RAW to LAKE processing with Spark as SQL code</vt:lpstr>
      <vt:lpstr>Example of LAKE Aggregation</vt:lpstr>
      <vt:lpstr>Example of « latest value » cristalisation analytical query « over(partition by) »</vt:lpstr>
      <vt:lpstr>Step-by-Step explained</vt:lpstr>
      <vt:lpstr>Typical RAW to LAKE as Spark Java code</vt:lpstr>
      <vt:lpstr>RAW to LAKE – Step 1/4: read to Dataset</vt:lpstr>
      <vt:lpstr>RAW to LAKE – Step 2/4 : Transform Dataset</vt:lpstr>
      <vt:lpstr>RAW to LAKE – Step 3/4 : Repartition Dataset</vt:lpstr>
      <vt:lpstr>RAW to LAKE – Step 4/4 : Write Dataset</vt:lpstr>
      <vt:lpstr>How it works ?</vt:lpstr>
      <vt:lpstr>Zooming more  ..</vt:lpstr>
      <vt:lpstr>RAW to LAKE – Step 1/4: read to Dataset</vt:lpstr>
      <vt:lpstr>Analogy : How to play music ?  ( N musicians without 1 Conductor  != 1 Orchestra  )</vt:lpstr>
      <vt:lpstr>Read N Files – assign Tasks to Executors</vt:lpstr>
      <vt:lpstr>Remark [1/2] on Parallelism only 1 File -&gt; only 1 Task</vt:lpstr>
      <vt:lpstr>Remark [2/2] on Parallelism Splittable File format (parquet).. Like dir</vt:lpstr>
      <vt:lpstr>Zooming RAW to LAKE – Step 2/4 : Transform Dataset</vt:lpstr>
      <vt:lpstr>WholeStageCodeGen</vt:lpstr>
      <vt:lpstr>Advanced Transform …  using Row -&gt; Java -&gt;map()-&gt; Java -&gt; Row</vt:lpstr>
      <vt:lpstr>Explained   as().map().toDF()</vt:lpstr>
      <vt:lpstr>Converting Tabular SQL Row to Java Beans</vt:lpstr>
      <vt:lpstr>RAW to LAKE – Step 3/4 : Repartition Dataset</vt:lpstr>
      <vt:lpstr>What if a Spark-Executor crash / Node stop  ?</vt:lpstr>
      <vt:lpstr>Example usage:  repartition(N).map( .. ).repartition(1)</vt:lpstr>
      <vt:lpstr>Example transformation … in SQL</vt:lpstr>
      <vt:lpstr>Typical RAW to LAKE  as Spark SQL</vt:lpstr>
      <vt:lpstr>Explained … SQL (-&gt; Files) -&gt; Dataset</vt:lpstr>
      <vt:lpstr>(Hive) MetaStore</vt:lpstr>
      <vt:lpstr>Location Dir + Partitions</vt:lpstr>
      <vt:lpstr>Dataset -&gt; INSERT SQL Table (-&gt; Files)</vt:lpstr>
      <vt:lpstr>More Java &lt;-&gt; Sql Interactions</vt:lpstr>
      <vt:lpstr> Executing SQL from Java</vt:lpstr>
      <vt:lpstr>Java DataSet as SQL View</vt:lpstr>
      <vt:lpstr>Calling Java from SQL : User-Defined Function</vt:lpstr>
      <vt:lpstr>Spark = Unified Sql-Files-Java</vt:lpstr>
      <vt:lpstr>Spark : Unified Engine  (Distributed Storage, Distributed Compute)</vt:lpstr>
      <vt:lpstr>Dataset API …. SQL Extensions</vt:lpstr>
      <vt:lpstr>More Extensions: Hadoop FileSystem API</vt:lpstr>
      <vt:lpstr>More Extensions: Cluster Scheduler API</vt:lpstr>
      <vt:lpstr>PowerPoint Presentation</vt:lpstr>
      <vt:lpstr>More « Extensions »  backport API to other Langages (Python, R) </vt:lpstr>
      <vt:lpstr>Spark-Core + …</vt:lpstr>
      <vt:lpstr>What are Dataset/RDD ? How they work ?</vt:lpstr>
      <vt:lpstr>DataSet ~  Set of &lt;Data&gt;</vt:lpstr>
      <vt:lpstr>DataSet = sql view for RDD</vt:lpstr>
      <vt:lpstr>RDD = ?</vt:lpstr>
      <vt:lpstr>RDD source doc</vt:lpstr>
      <vt:lpstr>RDD Doc (1/3)</vt:lpstr>
      <vt:lpstr>RDD Doc (2/3)</vt:lpstr>
      <vt:lpstr>RDD Abstract methods</vt:lpstr>
      <vt:lpstr>Abstract RDD class  =&gt; (many) concrete sub-classes</vt:lpstr>
      <vt:lpstr>1 algorithm / transformation  =&gt; 1 RDD Sub-class</vt:lpstr>
      <vt:lpstr>Call transform function =&gt; Create new RDD (linked)</vt:lpstr>
      <vt:lpstr>Call compute() =&gt; … dependency.compute()</vt:lpstr>
      <vt:lpstr>RDD Dependencies : DAG (Directed Acyclic Graph)</vt:lpstr>
      <vt:lpstr>3 equivalent formalisms: SSA create Api,  Expression Algebra,  DAG</vt:lpstr>
      <vt:lpstr>RDD Doc (3/3)</vt:lpstr>
      <vt:lpstr>RDD Paper</vt:lpstr>
      <vt:lpstr>Fault Tolerant - Computation</vt:lpstr>
      <vt:lpstr>CoarseGrain … Scheduler/Executer</vt:lpstr>
      <vt:lpstr>DataSet : Collection of Objects, parallelize 1 CPU per partition</vt:lpstr>
      <vt:lpstr>Distribution: Partition &lt; Executor &lt; Node</vt:lpstr>
      <vt:lpstr>Optimize parralelism:  Adapt partitions to number of Cores</vt:lpstr>
      <vt:lpstr>Skewed Data … need Repartitioned equally</vt:lpstr>
      <vt:lpstr>« Narrow » / « Wide » Transformations</vt:lpstr>
      <vt:lpstr>RDD … OK so What is a Dataset ?</vt:lpstr>
      <vt:lpstr>Dataset source doc</vt:lpstr>
      <vt:lpstr>Dataset Doc (1/4)</vt:lpstr>
      <vt:lpstr>Dataset Doc (2/4)</vt:lpstr>
      <vt:lpstr>Transformation… « produce » new Dataset NO UPDATE method Dataset are computable / « immutable »</vt:lpstr>
      <vt:lpstr>Dataset operations…</vt:lpstr>
      <vt:lpstr>Dataset Doc (3/4)</vt:lpstr>
      <vt:lpstr>Internally…</vt:lpstr>
      <vt:lpstr>Dataset Doc 4/4</vt:lpstr>
      <vt:lpstr>Encoder&lt;T&gt;</vt:lpstr>
      <vt:lpstr>Spark « Type System » DataTypes … </vt:lpstr>
      <vt:lpstr>Encoder .. Internal Expression with DataType</vt:lpstr>
      <vt:lpstr>Expression …</vt:lpstr>
      <vt:lpstr>Internal Spark « Type System »</vt:lpstr>
      <vt:lpstr>Spark DataType</vt:lpstr>
      <vt:lpstr>Hive - Spark SQL supports Struct, List, Map …</vt:lpstr>
      <vt:lpstr>Nested fields in File Format: Parquet / Orc / Json</vt:lpstr>
      <vt:lpstr>Nested Fields in Spark SQL UDF</vt:lpstr>
      <vt:lpstr>SQL Grammar Extension: « lateral view »</vt:lpstr>
      <vt:lpstr>More  SQL:  collect_list(row) -&gt; List</vt:lpstr>
      <vt:lpstr>UDF / UDAF   (User Defined Aggregate Function)</vt:lpstr>
      <vt:lpstr>List, Map, Struct …  denormalize data, avoid Joins</vt:lpstr>
      <vt:lpstr>Enough for Today !</vt:lpstr>
      <vt:lpstr>Take Away  What Did you learn ?</vt:lpstr>
      <vt:lpstr>Spark-Core + …</vt:lpstr>
      <vt:lpstr>MindMap</vt:lpstr>
      <vt:lpstr>Next..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BigData – Spark – Processing  discover Spark from examples</dc:title>
  <dc:creator>arnaud.nauwynck@gmail.com</dc:creator>
  <cp:lastModifiedBy>arnaud.nauwynck@gmail.com</cp:lastModifiedBy>
  <cp:revision>45</cp:revision>
  <dcterms:created xsi:type="dcterms:W3CDTF">2022-10-16T13:20:46Z</dcterms:created>
  <dcterms:modified xsi:type="dcterms:W3CDTF">2022-11-17T22:00:43Z</dcterms:modified>
</cp:coreProperties>
</file>

<file path=docProps/thumbnail.jpeg>
</file>